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5" r:id="rId1"/>
  </p:sldMasterIdLst>
  <p:notesMasterIdLst>
    <p:notesMasterId r:id="rId14"/>
  </p:notesMasterIdLst>
  <p:sldIdLst>
    <p:sldId id="256" r:id="rId2"/>
    <p:sldId id="257" r:id="rId3"/>
    <p:sldId id="258" r:id="rId4"/>
    <p:sldId id="261" r:id="rId5"/>
    <p:sldId id="267" r:id="rId6"/>
    <p:sldId id="260" r:id="rId7"/>
    <p:sldId id="259" r:id="rId8"/>
    <p:sldId id="262" r:id="rId9"/>
    <p:sldId id="263" r:id="rId10"/>
    <p:sldId id="264" r:id="rId11"/>
    <p:sldId id="265" r:id="rId12"/>
    <p:sldId id="268"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5" autoAdjust="0"/>
    <p:restoredTop sz="95256" autoAdjust="0"/>
  </p:normalViewPr>
  <p:slideViewPr>
    <p:cSldViewPr snapToGrid="0">
      <p:cViewPr varScale="1">
        <p:scale>
          <a:sx n="82" d="100"/>
          <a:sy n="82" d="100"/>
        </p:scale>
        <p:origin x="629"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0A325D-C642-4E1A-AE44-0A7AC3FD132F}" type="datetimeFigureOut">
              <a:rPr lang="en-US" smtClean="0"/>
              <a:t>28-Jul-21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633595-8CF2-4BA9-AF52-47CD9347E479}" type="slidenum">
              <a:rPr lang="en-US" smtClean="0"/>
              <a:t>‹#›</a:t>
            </a:fld>
            <a:endParaRPr lang="en-US"/>
          </a:p>
        </p:txBody>
      </p:sp>
    </p:spTree>
    <p:extLst>
      <p:ext uri="{BB962C8B-B14F-4D97-AF65-F5344CB8AC3E}">
        <p14:creationId xmlns:p14="http://schemas.microsoft.com/office/powerpoint/2010/main" val="9043666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Cultural heritage is defined as any product or process that creates wealth for a society or country. Most of these wealth were created in the past by the people who once existed and bestowed them for the good of the future generations. UNESCO considers them as a symbol of wealth creation for different countries across he world. Currently, there exists 1121 cultural heritage properties across the world which has been enabling owners to raise money through domestic and international tourism. </a:t>
            </a:r>
          </a:p>
        </p:txBody>
      </p:sp>
      <p:sp>
        <p:nvSpPr>
          <p:cNvPr id="4" name="Slide Number Placeholder 3"/>
          <p:cNvSpPr>
            <a:spLocks noGrp="1"/>
          </p:cNvSpPr>
          <p:nvPr>
            <p:ph type="sldNum" sz="quarter" idx="5"/>
          </p:nvPr>
        </p:nvSpPr>
        <p:spPr/>
        <p:txBody>
          <a:bodyPr/>
          <a:lstStyle/>
          <a:p>
            <a:fld id="{B4633595-8CF2-4BA9-AF52-47CD9347E479}" type="slidenum">
              <a:rPr lang="en-US" smtClean="0"/>
              <a:t>2</a:t>
            </a:fld>
            <a:endParaRPr lang="en-US"/>
          </a:p>
        </p:txBody>
      </p:sp>
    </p:spTree>
    <p:extLst>
      <p:ext uri="{BB962C8B-B14F-4D97-AF65-F5344CB8AC3E}">
        <p14:creationId xmlns:p14="http://schemas.microsoft.com/office/powerpoint/2010/main" val="7701734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Many people praise the independence hall and its role as a sign of national and international freedom. However, some believe the impendence hall has received less attention. According to such critics, the hall should be further renovated. The hall receives little attention from the government. Also, tourists visiting the hall receive unfriendly treatment. If this is the case, the problem should be addressed to restore the dignity and the significance of the Independence Hall to the Americans (</a:t>
            </a:r>
            <a:r>
              <a:rPr lang="en-US" sz="1800" dirty="0">
                <a:effectLst/>
                <a:latin typeface="Times New Roman" panose="02020603050405020304" pitchFamily="18" charset="0"/>
                <a:ea typeface="Times New Roman" panose="02020603050405020304" pitchFamily="18" charset="0"/>
              </a:rPr>
              <a:t>Martin Thomas Falk, Eva </a:t>
            </a:r>
            <a:r>
              <a:rPr lang="en-US" sz="1800" dirty="0" err="1">
                <a:effectLst/>
                <a:latin typeface="Times New Roman" panose="02020603050405020304" pitchFamily="18" charset="0"/>
                <a:ea typeface="Times New Roman" panose="02020603050405020304" pitchFamily="18" charset="0"/>
              </a:rPr>
              <a:t>Hagsten</a:t>
            </a:r>
            <a:r>
              <a:rPr lang="en-US" sz="1800" dirty="0">
                <a:effectLst/>
                <a:latin typeface="Times New Roman" panose="02020603050405020304" pitchFamily="18" charset="0"/>
                <a:ea typeface="Times New Roman" panose="02020603050405020304" pitchFamily="18" charset="0"/>
              </a:rPr>
              <a:t>. (2021) </a:t>
            </a:r>
            <a:endParaRPr lang="en-US" dirty="0"/>
          </a:p>
        </p:txBody>
      </p:sp>
      <p:sp>
        <p:nvSpPr>
          <p:cNvPr id="4" name="Slide Number Placeholder 3"/>
          <p:cNvSpPr>
            <a:spLocks noGrp="1"/>
          </p:cNvSpPr>
          <p:nvPr>
            <p:ph type="sldNum" sz="quarter" idx="5"/>
          </p:nvPr>
        </p:nvSpPr>
        <p:spPr/>
        <p:txBody>
          <a:bodyPr/>
          <a:lstStyle/>
          <a:p>
            <a:fld id="{B4633595-8CF2-4BA9-AF52-47CD9347E479}" type="slidenum">
              <a:rPr lang="en-US" smtClean="0"/>
              <a:t>11</a:t>
            </a:fld>
            <a:endParaRPr lang="en-US"/>
          </a:p>
        </p:txBody>
      </p:sp>
    </p:spTree>
    <p:extLst>
      <p:ext uri="{BB962C8B-B14F-4D97-AF65-F5344CB8AC3E}">
        <p14:creationId xmlns:p14="http://schemas.microsoft.com/office/powerpoint/2010/main" val="11407673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4633595-8CF2-4BA9-AF52-47CD9347E479}" type="slidenum">
              <a:rPr lang="en-US" smtClean="0"/>
              <a:t>12</a:t>
            </a:fld>
            <a:endParaRPr lang="en-US"/>
          </a:p>
        </p:txBody>
      </p:sp>
    </p:spTree>
    <p:extLst>
      <p:ext uri="{BB962C8B-B14F-4D97-AF65-F5344CB8AC3E}">
        <p14:creationId xmlns:p14="http://schemas.microsoft.com/office/powerpoint/2010/main" val="39757942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Independence Hall is one of the global heritage sites located in the United States. It is a symbol of freedom as it was adopted during the late17th century when the country declared its independence in 1776 and later framed its constitution in 1787. It is one of the cultural heritage centers located in North America which does not relate to the Native Americans</a:t>
            </a:r>
          </a:p>
        </p:txBody>
      </p:sp>
      <p:sp>
        <p:nvSpPr>
          <p:cNvPr id="4" name="Slide Number Placeholder 3"/>
          <p:cNvSpPr>
            <a:spLocks noGrp="1"/>
          </p:cNvSpPr>
          <p:nvPr>
            <p:ph type="sldNum" sz="quarter" idx="5"/>
          </p:nvPr>
        </p:nvSpPr>
        <p:spPr/>
        <p:txBody>
          <a:bodyPr/>
          <a:lstStyle/>
          <a:p>
            <a:fld id="{B4633595-8CF2-4BA9-AF52-47CD9347E479}" type="slidenum">
              <a:rPr lang="en-US" smtClean="0"/>
              <a:t>3</a:t>
            </a:fld>
            <a:endParaRPr lang="en-US"/>
          </a:p>
        </p:txBody>
      </p:sp>
    </p:spTree>
    <p:extLst>
      <p:ext uri="{BB962C8B-B14F-4D97-AF65-F5344CB8AC3E}">
        <p14:creationId xmlns:p14="http://schemas.microsoft.com/office/powerpoint/2010/main" val="33888714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Independence Hall was designed and completed by 1753 by Andrew Hamilton and Edmund Woolley. It was first developed with the aim of hosting Pennsylvania Colonial Assembly of the commonwealth. It was later used as a symbol of national freedom when first adopted during the 1776 declaration of independence and framing of the US constitution. The hall was constructed as a modest brick structure which further served as a housing for the liberty bell (</a:t>
            </a:r>
            <a:r>
              <a:rPr lang="en-US" sz="1800" dirty="0" err="1">
                <a:effectLst/>
                <a:latin typeface="Times New Roman" panose="02020603050405020304" pitchFamily="18" charset="0"/>
                <a:ea typeface="Times New Roman" panose="02020603050405020304" pitchFamily="18" charset="0"/>
              </a:rPr>
              <a:t>Siamak</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Seyfi</a:t>
            </a:r>
            <a:r>
              <a:rPr lang="en-US" sz="1800" dirty="0">
                <a:effectLst/>
                <a:latin typeface="Times New Roman" panose="02020603050405020304" pitchFamily="18" charset="0"/>
                <a:ea typeface="Times New Roman" panose="02020603050405020304" pitchFamily="18" charset="0"/>
              </a:rPr>
              <a:t>, Michael Hall, Edith </a:t>
            </a:r>
            <a:r>
              <a:rPr lang="en-US" sz="1800" dirty="0" err="1">
                <a:effectLst/>
                <a:latin typeface="Times New Roman" panose="02020603050405020304" pitchFamily="18" charset="0"/>
                <a:ea typeface="Times New Roman" panose="02020603050405020304" pitchFamily="18" charset="0"/>
              </a:rPr>
              <a:t>Fagnoni</a:t>
            </a:r>
            <a:r>
              <a:rPr lang="en-US" sz="1800" dirty="0">
                <a:effectLst/>
                <a:latin typeface="Times New Roman" panose="02020603050405020304" pitchFamily="18" charset="0"/>
                <a:ea typeface="Times New Roman" panose="02020603050405020304" pitchFamily="18" charset="0"/>
              </a:rPr>
              <a:t>. (2019). </a:t>
            </a:r>
            <a:r>
              <a:rPr lang="en-US" dirty="0"/>
              <a:t>Since its construction, the building has undergone a series of renovations, including the one in 1950 by the National Park Service with the aim of restoring the building to its original design and structure. </a:t>
            </a:r>
          </a:p>
        </p:txBody>
      </p:sp>
      <p:sp>
        <p:nvSpPr>
          <p:cNvPr id="4" name="Slide Number Placeholder 3"/>
          <p:cNvSpPr>
            <a:spLocks noGrp="1"/>
          </p:cNvSpPr>
          <p:nvPr>
            <p:ph type="sldNum" sz="quarter" idx="5"/>
          </p:nvPr>
        </p:nvSpPr>
        <p:spPr/>
        <p:txBody>
          <a:bodyPr/>
          <a:lstStyle/>
          <a:p>
            <a:fld id="{B4633595-8CF2-4BA9-AF52-47CD9347E479}" type="slidenum">
              <a:rPr lang="en-US" smtClean="0"/>
              <a:t>4</a:t>
            </a:fld>
            <a:endParaRPr lang="en-US"/>
          </a:p>
        </p:txBody>
      </p:sp>
    </p:spTree>
    <p:extLst>
      <p:ext uri="{BB962C8B-B14F-4D97-AF65-F5344CB8AC3E}">
        <p14:creationId xmlns:p14="http://schemas.microsoft.com/office/powerpoint/2010/main" val="5185939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 Independence Hall was considered a World Heritage Site in 1979 considering that it contains important documents that influenced the democracy of the United States and the world. The declaration of Independence and the signing of US constitution are two crucial activities in the US history which as inspired its democracy. Other nations across the world have copied to US system and have successfully embraced democracy in their governance. </a:t>
            </a:r>
          </a:p>
        </p:txBody>
      </p:sp>
      <p:sp>
        <p:nvSpPr>
          <p:cNvPr id="4" name="Slide Number Placeholder 3"/>
          <p:cNvSpPr>
            <a:spLocks noGrp="1"/>
          </p:cNvSpPr>
          <p:nvPr>
            <p:ph type="sldNum" sz="quarter" idx="5"/>
          </p:nvPr>
        </p:nvSpPr>
        <p:spPr/>
        <p:txBody>
          <a:bodyPr/>
          <a:lstStyle/>
          <a:p>
            <a:fld id="{B4633595-8CF2-4BA9-AF52-47CD9347E479}" type="slidenum">
              <a:rPr lang="en-US" smtClean="0"/>
              <a:t>5</a:t>
            </a:fld>
            <a:endParaRPr lang="en-US"/>
          </a:p>
        </p:txBody>
      </p:sp>
    </p:spTree>
    <p:extLst>
      <p:ext uri="{BB962C8B-B14F-4D97-AF65-F5344CB8AC3E}">
        <p14:creationId xmlns:p14="http://schemas.microsoft.com/office/powerpoint/2010/main" val="7135577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Two key activities took place in the Independence Hall. First, the American founding fathers sat and discussed and signed the declaration of independence. Later, they debated about the US constitution which later signed here (</a:t>
            </a:r>
            <a:r>
              <a:rPr lang="en-US" sz="1800" dirty="0">
                <a:effectLst/>
                <a:latin typeface="Times New Roman" panose="02020603050405020304" pitchFamily="18" charset="0"/>
                <a:ea typeface="Times New Roman" panose="02020603050405020304" pitchFamily="18" charset="0"/>
              </a:rPr>
              <a:t>Nicole Porter. (2020) </a:t>
            </a:r>
            <a:r>
              <a:rPr lang="en-US" dirty="0"/>
              <a:t>The US framed one of the most supreme constitutions in the world which has been in existence for more than 200 years. The signing of the declaration of independence and the US constitution led to the formation of a new and independent United States of America. </a:t>
            </a:r>
          </a:p>
        </p:txBody>
      </p:sp>
      <p:sp>
        <p:nvSpPr>
          <p:cNvPr id="4" name="Slide Number Placeholder 3"/>
          <p:cNvSpPr>
            <a:spLocks noGrp="1"/>
          </p:cNvSpPr>
          <p:nvPr>
            <p:ph type="sldNum" sz="quarter" idx="5"/>
          </p:nvPr>
        </p:nvSpPr>
        <p:spPr/>
        <p:txBody>
          <a:bodyPr/>
          <a:lstStyle/>
          <a:p>
            <a:fld id="{B4633595-8CF2-4BA9-AF52-47CD9347E479}" type="slidenum">
              <a:rPr lang="en-US" smtClean="0"/>
              <a:t>6</a:t>
            </a:fld>
            <a:endParaRPr lang="en-US"/>
          </a:p>
        </p:txBody>
      </p:sp>
    </p:spTree>
    <p:extLst>
      <p:ext uri="{BB962C8B-B14F-4D97-AF65-F5344CB8AC3E}">
        <p14:creationId xmlns:p14="http://schemas.microsoft.com/office/powerpoint/2010/main" val="4045020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British colonies used the Independence Hall as a courtroom, and this was located on the first floor of the building. After the US declared its independence in July 4,  1776,  a militia from Pennsylvania stormed the building and tore the court of arms belonging to the Colonial rule. Later, during the Centennial, visitors come here to celebrate the birth of the United States </a:t>
            </a:r>
          </a:p>
          <a:p>
            <a:endParaRPr lang="en-US" dirty="0"/>
          </a:p>
        </p:txBody>
      </p:sp>
      <p:sp>
        <p:nvSpPr>
          <p:cNvPr id="4" name="Slide Number Placeholder 3"/>
          <p:cNvSpPr>
            <a:spLocks noGrp="1"/>
          </p:cNvSpPr>
          <p:nvPr>
            <p:ph type="sldNum" sz="quarter" idx="5"/>
          </p:nvPr>
        </p:nvSpPr>
        <p:spPr/>
        <p:txBody>
          <a:bodyPr/>
          <a:lstStyle/>
          <a:p>
            <a:fld id="{B4633595-8CF2-4BA9-AF52-47CD9347E479}" type="slidenum">
              <a:rPr lang="en-US" smtClean="0"/>
              <a:t>7</a:t>
            </a:fld>
            <a:endParaRPr lang="en-US"/>
          </a:p>
        </p:txBody>
      </p:sp>
    </p:spTree>
    <p:extLst>
      <p:ext uri="{BB962C8B-B14F-4D97-AF65-F5344CB8AC3E}">
        <p14:creationId xmlns:p14="http://schemas.microsoft.com/office/powerpoint/2010/main" val="26626599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After the signing of the United States Constitution, Independence Hall was later used to accomplish different national functions. First, it was used by  the Supreme Executive Council of Pennsylvania to hold meetings in 18</a:t>
            </a:r>
            <a:r>
              <a:rPr lang="en-US" baseline="30000" dirty="0"/>
              <a:t>th</a:t>
            </a:r>
            <a:r>
              <a:rPr lang="en-US" dirty="0"/>
              <a:t> century, and later as US District Court. In 1850s, America used the hall as a trial chamber for fugitive slaves. Apart from viewing the trial and the governors chamber, visitors can also see a surveyor tool within the building which was used to draw the boundary between Pennsylvania and Maryland. </a:t>
            </a:r>
          </a:p>
          <a:p>
            <a:endParaRPr lang="en-US" dirty="0"/>
          </a:p>
        </p:txBody>
      </p:sp>
      <p:sp>
        <p:nvSpPr>
          <p:cNvPr id="4" name="Slide Number Placeholder 3"/>
          <p:cNvSpPr>
            <a:spLocks noGrp="1"/>
          </p:cNvSpPr>
          <p:nvPr>
            <p:ph type="sldNum" sz="quarter" idx="5"/>
          </p:nvPr>
        </p:nvSpPr>
        <p:spPr/>
        <p:txBody>
          <a:bodyPr/>
          <a:lstStyle/>
          <a:p>
            <a:fld id="{B4633595-8CF2-4BA9-AF52-47CD9347E479}" type="slidenum">
              <a:rPr lang="en-US" smtClean="0"/>
              <a:t>8</a:t>
            </a:fld>
            <a:endParaRPr lang="en-US"/>
          </a:p>
        </p:txBody>
      </p:sp>
    </p:spTree>
    <p:extLst>
      <p:ext uri="{BB962C8B-B14F-4D97-AF65-F5344CB8AC3E}">
        <p14:creationId xmlns:p14="http://schemas.microsoft.com/office/powerpoint/2010/main" val="42276121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Also, the Independence Hall hosted the Committee of the Assembly. The military used it to store its goods in 18</a:t>
            </a:r>
            <a:r>
              <a:rPr lang="en-US" baseline="30000" dirty="0"/>
              <a:t>th</a:t>
            </a:r>
            <a:r>
              <a:rPr lang="en-US" dirty="0"/>
              <a:t> century. The hall further hosted the Marshall’s office in 19</a:t>
            </a:r>
            <a:r>
              <a:rPr lang="en-US" baseline="30000" dirty="0"/>
              <a:t>th</a:t>
            </a:r>
            <a:r>
              <a:rPr lang="en-US" dirty="0"/>
              <a:t> century. These were some of the other roles of the Hall after independence which makes it a national treasure and a global heritage site. </a:t>
            </a:r>
          </a:p>
        </p:txBody>
      </p:sp>
      <p:sp>
        <p:nvSpPr>
          <p:cNvPr id="4" name="Slide Number Placeholder 3"/>
          <p:cNvSpPr>
            <a:spLocks noGrp="1"/>
          </p:cNvSpPr>
          <p:nvPr>
            <p:ph type="sldNum" sz="quarter" idx="5"/>
          </p:nvPr>
        </p:nvSpPr>
        <p:spPr/>
        <p:txBody>
          <a:bodyPr/>
          <a:lstStyle/>
          <a:p>
            <a:fld id="{B4633595-8CF2-4BA9-AF52-47CD9347E479}" type="slidenum">
              <a:rPr lang="en-US" smtClean="0"/>
              <a:t>9</a:t>
            </a:fld>
            <a:endParaRPr lang="en-US"/>
          </a:p>
        </p:txBody>
      </p:sp>
    </p:spTree>
    <p:extLst>
      <p:ext uri="{BB962C8B-B14F-4D97-AF65-F5344CB8AC3E}">
        <p14:creationId xmlns:p14="http://schemas.microsoft.com/office/powerpoint/2010/main" val="25448254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Many Americans embrace the hall as a symbol of freedom and national unity. Most of them visit the hall to celebrate the birth of America. Foreigners also visit Pennsylvania to visit the hall. This is a source of revenue to the country. It also boosts study and understanding of the US history.</a:t>
            </a:r>
          </a:p>
        </p:txBody>
      </p:sp>
      <p:sp>
        <p:nvSpPr>
          <p:cNvPr id="4" name="Slide Number Placeholder 3"/>
          <p:cNvSpPr>
            <a:spLocks noGrp="1"/>
          </p:cNvSpPr>
          <p:nvPr>
            <p:ph type="sldNum" sz="quarter" idx="5"/>
          </p:nvPr>
        </p:nvSpPr>
        <p:spPr/>
        <p:txBody>
          <a:bodyPr/>
          <a:lstStyle/>
          <a:p>
            <a:fld id="{B4633595-8CF2-4BA9-AF52-47CD9347E479}" type="slidenum">
              <a:rPr lang="en-US" smtClean="0"/>
              <a:t>10</a:t>
            </a:fld>
            <a:endParaRPr lang="en-US"/>
          </a:p>
        </p:txBody>
      </p:sp>
    </p:spTree>
    <p:extLst>
      <p:ext uri="{BB962C8B-B14F-4D97-AF65-F5344CB8AC3E}">
        <p14:creationId xmlns:p14="http://schemas.microsoft.com/office/powerpoint/2010/main" val="12185246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26036D1-63ED-4A20-8099-FE9E77612BF7}" type="datetimeFigureOut">
              <a:rPr lang="en-US" smtClean="0"/>
              <a:t>28-Jul-21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F44D5C-F2DE-40DC-8C74-946EE0AC1FE6}" type="slidenum">
              <a:rPr lang="en-US" smtClean="0"/>
              <a:t>‹#›</a:t>
            </a:fld>
            <a:endParaRPr lang="en-US"/>
          </a:p>
        </p:txBody>
      </p:sp>
    </p:spTree>
    <p:extLst>
      <p:ext uri="{BB962C8B-B14F-4D97-AF65-F5344CB8AC3E}">
        <p14:creationId xmlns:p14="http://schemas.microsoft.com/office/powerpoint/2010/main" val="30407916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26036D1-63ED-4A20-8099-FE9E77612BF7}" type="datetimeFigureOut">
              <a:rPr lang="en-US" smtClean="0"/>
              <a:t>28-Jul-21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F44D5C-F2DE-40DC-8C74-946EE0AC1FE6}" type="slidenum">
              <a:rPr lang="en-US" smtClean="0"/>
              <a:t>‹#›</a:t>
            </a:fld>
            <a:endParaRPr lang="en-US"/>
          </a:p>
        </p:txBody>
      </p:sp>
    </p:spTree>
    <p:extLst>
      <p:ext uri="{BB962C8B-B14F-4D97-AF65-F5344CB8AC3E}">
        <p14:creationId xmlns:p14="http://schemas.microsoft.com/office/powerpoint/2010/main" val="27869008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26036D1-63ED-4A20-8099-FE9E77612BF7}" type="datetimeFigureOut">
              <a:rPr lang="en-US" smtClean="0"/>
              <a:t>28-Jul-21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F44D5C-F2DE-40DC-8C74-946EE0AC1FE6}"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682797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26036D1-63ED-4A20-8099-FE9E77612BF7}" type="datetimeFigureOut">
              <a:rPr lang="en-US" smtClean="0"/>
              <a:t>28-Jul-21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F44D5C-F2DE-40DC-8C74-946EE0AC1FE6}" type="slidenum">
              <a:rPr lang="en-US" smtClean="0"/>
              <a:t>‹#›</a:t>
            </a:fld>
            <a:endParaRPr lang="en-US"/>
          </a:p>
        </p:txBody>
      </p:sp>
    </p:spTree>
    <p:extLst>
      <p:ext uri="{BB962C8B-B14F-4D97-AF65-F5344CB8AC3E}">
        <p14:creationId xmlns:p14="http://schemas.microsoft.com/office/powerpoint/2010/main" val="30415975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26036D1-63ED-4A20-8099-FE9E77612BF7}" type="datetimeFigureOut">
              <a:rPr lang="en-US" smtClean="0"/>
              <a:t>28-Jul-21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F44D5C-F2DE-40DC-8C74-946EE0AC1FE6}"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816814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26036D1-63ED-4A20-8099-FE9E77612BF7}" type="datetimeFigureOut">
              <a:rPr lang="en-US" smtClean="0"/>
              <a:t>28-Jul-21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F44D5C-F2DE-40DC-8C74-946EE0AC1FE6}" type="slidenum">
              <a:rPr lang="en-US" smtClean="0"/>
              <a:t>‹#›</a:t>
            </a:fld>
            <a:endParaRPr lang="en-US"/>
          </a:p>
        </p:txBody>
      </p:sp>
    </p:spTree>
    <p:extLst>
      <p:ext uri="{BB962C8B-B14F-4D97-AF65-F5344CB8AC3E}">
        <p14:creationId xmlns:p14="http://schemas.microsoft.com/office/powerpoint/2010/main" val="20677092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26036D1-63ED-4A20-8099-FE9E77612BF7}" type="datetimeFigureOut">
              <a:rPr lang="en-US" smtClean="0"/>
              <a:t>28-Jul-21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F44D5C-F2DE-40DC-8C74-946EE0AC1FE6}" type="slidenum">
              <a:rPr lang="en-US" smtClean="0"/>
              <a:t>‹#›</a:t>
            </a:fld>
            <a:endParaRPr lang="en-US"/>
          </a:p>
        </p:txBody>
      </p:sp>
    </p:spTree>
    <p:extLst>
      <p:ext uri="{BB962C8B-B14F-4D97-AF65-F5344CB8AC3E}">
        <p14:creationId xmlns:p14="http://schemas.microsoft.com/office/powerpoint/2010/main" val="19206322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26036D1-63ED-4A20-8099-FE9E77612BF7}" type="datetimeFigureOut">
              <a:rPr lang="en-US" smtClean="0"/>
              <a:t>28-Jul-21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F44D5C-F2DE-40DC-8C74-946EE0AC1FE6}" type="slidenum">
              <a:rPr lang="en-US" smtClean="0"/>
              <a:t>‹#›</a:t>
            </a:fld>
            <a:endParaRPr lang="en-US"/>
          </a:p>
        </p:txBody>
      </p:sp>
    </p:spTree>
    <p:extLst>
      <p:ext uri="{BB962C8B-B14F-4D97-AF65-F5344CB8AC3E}">
        <p14:creationId xmlns:p14="http://schemas.microsoft.com/office/powerpoint/2010/main" val="722689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26036D1-63ED-4A20-8099-FE9E77612BF7}" type="datetimeFigureOut">
              <a:rPr lang="en-US" smtClean="0"/>
              <a:t>28-Jul-21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F44D5C-F2DE-40DC-8C74-946EE0AC1FE6}" type="slidenum">
              <a:rPr lang="en-US" smtClean="0"/>
              <a:t>‹#›</a:t>
            </a:fld>
            <a:endParaRPr lang="en-US"/>
          </a:p>
        </p:txBody>
      </p:sp>
    </p:spTree>
    <p:extLst>
      <p:ext uri="{BB962C8B-B14F-4D97-AF65-F5344CB8AC3E}">
        <p14:creationId xmlns:p14="http://schemas.microsoft.com/office/powerpoint/2010/main" val="39484154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26036D1-63ED-4A20-8099-FE9E77612BF7}" type="datetimeFigureOut">
              <a:rPr lang="en-US" smtClean="0"/>
              <a:t>28-Jul-21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F44D5C-F2DE-40DC-8C74-946EE0AC1FE6}" type="slidenum">
              <a:rPr lang="en-US" smtClean="0"/>
              <a:t>‹#›</a:t>
            </a:fld>
            <a:endParaRPr lang="en-US"/>
          </a:p>
        </p:txBody>
      </p:sp>
    </p:spTree>
    <p:extLst>
      <p:ext uri="{BB962C8B-B14F-4D97-AF65-F5344CB8AC3E}">
        <p14:creationId xmlns:p14="http://schemas.microsoft.com/office/powerpoint/2010/main" val="2510612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26036D1-63ED-4A20-8099-FE9E77612BF7}" type="datetimeFigureOut">
              <a:rPr lang="en-US" smtClean="0"/>
              <a:t>28-Jul-21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F44D5C-F2DE-40DC-8C74-946EE0AC1FE6}" type="slidenum">
              <a:rPr lang="en-US" smtClean="0"/>
              <a:t>‹#›</a:t>
            </a:fld>
            <a:endParaRPr lang="en-US"/>
          </a:p>
        </p:txBody>
      </p:sp>
    </p:spTree>
    <p:extLst>
      <p:ext uri="{BB962C8B-B14F-4D97-AF65-F5344CB8AC3E}">
        <p14:creationId xmlns:p14="http://schemas.microsoft.com/office/powerpoint/2010/main" val="2484456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26036D1-63ED-4A20-8099-FE9E77612BF7}" type="datetimeFigureOut">
              <a:rPr lang="en-US" smtClean="0"/>
              <a:t>28-Jul-21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EF44D5C-F2DE-40DC-8C74-946EE0AC1FE6}" type="slidenum">
              <a:rPr lang="en-US" smtClean="0"/>
              <a:t>‹#›</a:t>
            </a:fld>
            <a:endParaRPr lang="en-US"/>
          </a:p>
        </p:txBody>
      </p:sp>
    </p:spTree>
    <p:extLst>
      <p:ext uri="{BB962C8B-B14F-4D97-AF65-F5344CB8AC3E}">
        <p14:creationId xmlns:p14="http://schemas.microsoft.com/office/powerpoint/2010/main" val="5996946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26036D1-63ED-4A20-8099-FE9E77612BF7}" type="datetimeFigureOut">
              <a:rPr lang="en-US" smtClean="0"/>
              <a:t>28-Jul-21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EF44D5C-F2DE-40DC-8C74-946EE0AC1FE6}" type="slidenum">
              <a:rPr lang="en-US" smtClean="0"/>
              <a:t>‹#›</a:t>
            </a:fld>
            <a:endParaRPr lang="en-US"/>
          </a:p>
        </p:txBody>
      </p:sp>
    </p:spTree>
    <p:extLst>
      <p:ext uri="{BB962C8B-B14F-4D97-AF65-F5344CB8AC3E}">
        <p14:creationId xmlns:p14="http://schemas.microsoft.com/office/powerpoint/2010/main" val="3895551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6036D1-63ED-4A20-8099-FE9E77612BF7}" type="datetimeFigureOut">
              <a:rPr lang="en-US" smtClean="0"/>
              <a:t>28-Jul-21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EF44D5C-F2DE-40DC-8C74-946EE0AC1FE6}" type="slidenum">
              <a:rPr lang="en-US" smtClean="0"/>
              <a:t>‹#›</a:t>
            </a:fld>
            <a:endParaRPr lang="en-US"/>
          </a:p>
        </p:txBody>
      </p:sp>
    </p:spTree>
    <p:extLst>
      <p:ext uri="{BB962C8B-B14F-4D97-AF65-F5344CB8AC3E}">
        <p14:creationId xmlns:p14="http://schemas.microsoft.com/office/powerpoint/2010/main" val="38397581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26036D1-63ED-4A20-8099-FE9E77612BF7}" type="datetimeFigureOut">
              <a:rPr lang="en-US" smtClean="0"/>
              <a:t>28-Jul-21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F44D5C-F2DE-40DC-8C74-946EE0AC1FE6}" type="slidenum">
              <a:rPr lang="en-US" smtClean="0"/>
              <a:t>‹#›</a:t>
            </a:fld>
            <a:endParaRPr lang="en-US"/>
          </a:p>
        </p:txBody>
      </p:sp>
    </p:spTree>
    <p:extLst>
      <p:ext uri="{BB962C8B-B14F-4D97-AF65-F5344CB8AC3E}">
        <p14:creationId xmlns:p14="http://schemas.microsoft.com/office/powerpoint/2010/main" val="4195883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26036D1-63ED-4A20-8099-FE9E77612BF7}" type="datetimeFigureOut">
              <a:rPr lang="en-US" smtClean="0"/>
              <a:t>28-Jul-21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F44D5C-F2DE-40DC-8C74-946EE0AC1FE6}" type="slidenum">
              <a:rPr lang="en-US" smtClean="0"/>
              <a:t>‹#›</a:t>
            </a:fld>
            <a:endParaRPr lang="en-US"/>
          </a:p>
        </p:txBody>
      </p:sp>
    </p:spTree>
    <p:extLst>
      <p:ext uri="{BB962C8B-B14F-4D97-AF65-F5344CB8AC3E}">
        <p14:creationId xmlns:p14="http://schemas.microsoft.com/office/powerpoint/2010/main" val="1669813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26036D1-63ED-4A20-8099-FE9E77612BF7}" type="datetimeFigureOut">
              <a:rPr lang="en-US" smtClean="0"/>
              <a:t>28-Jul-21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EF44D5C-F2DE-40DC-8C74-946EE0AC1FE6}" type="slidenum">
              <a:rPr lang="en-US" smtClean="0"/>
              <a:t>‹#›</a:t>
            </a:fld>
            <a:endParaRPr lang="en-US"/>
          </a:p>
        </p:txBody>
      </p:sp>
    </p:spTree>
    <p:extLst>
      <p:ext uri="{BB962C8B-B14F-4D97-AF65-F5344CB8AC3E}">
        <p14:creationId xmlns:p14="http://schemas.microsoft.com/office/powerpoint/2010/main" val="2198760096"/>
      </p:ext>
    </p:extLst>
  </p:cSld>
  <p:clrMap bg1="dk1" tx1="lt1" bg2="dk2" tx2="lt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 id="2147483797" r:id="rId12"/>
    <p:sldLayoutId id="2147483798" r:id="rId13"/>
    <p:sldLayoutId id="2147483799" r:id="rId14"/>
    <p:sldLayoutId id="2147483800" r:id="rId15"/>
    <p:sldLayoutId id="2147483801"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nps.gov/articles/000/independence-hall-world-heritage-site.htm"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hyperlink" Target="https://www.tandfonline.com/doi/abs/10.1080/1743873X.2018.1527340" TargetMode="External"/><Relationship Id="rId5" Type="http://schemas.openxmlformats.org/officeDocument/2006/relationships/hyperlink" Target="https://www.tandfonline.com/doi/abs/10.1080/09654313.2019.1701297" TargetMode="External"/><Relationship Id="rId4" Type="http://schemas.openxmlformats.org/officeDocument/2006/relationships/hyperlink" Target="https://www.tandfonline.com/doi/abs/10.1080/09669582.2020.1858305"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www.nps.gov/articles/000/independence-hall-world-heritage-site.htm"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93F60-CB57-4C7B-B384-C2765359DC4B}"/>
              </a:ext>
            </a:extLst>
          </p:cNvPr>
          <p:cNvSpPr>
            <a:spLocks noGrp="1"/>
          </p:cNvSpPr>
          <p:nvPr>
            <p:ph type="ctrTitle"/>
          </p:nvPr>
        </p:nvSpPr>
        <p:spPr>
          <a:xfrm>
            <a:off x="494270" y="333633"/>
            <a:ext cx="10700952" cy="3176483"/>
          </a:xfrm>
        </p:spPr>
        <p:txBody>
          <a:bodyPr>
            <a:normAutofit/>
          </a:bodyPr>
          <a:lstStyle/>
          <a:p>
            <a:pPr algn="ctr">
              <a:lnSpc>
                <a:spcPct val="150000"/>
              </a:lnSpc>
            </a:pPr>
            <a:r>
              <a:rPr lang="en-US" sz="4000" dirty="0">
                <a:latin typeface="Times New Roman" panose="02020603050405020304" pitchFamily="18" charset="0"/>
                <a:cs typeface="Times New Roman" panose="02020603050405020304" pitchFamily="18" charset="0"/>
              </a:rPr>
              <a:t>The Independence Hall, Pennsylvania, United States of America</a:t>
            </a:r>
          </a:p>
        </p:txBody>
      </p:sp>
      <p:sp>
        <p:nvSpPr>
          <p:cNvPr id="3" name="Subtitle 2">
            <a:extLst>
              <a:ext uri="{FF2B5EF4-FFF2-40B4-BE49-F238E27FC236}">
                <a16:creationId xmlns:a16="http://schemas.microsoft.com/office/drawing/2014/main" id="{BECEC80A-318D-4DA2-AAE8-B87386549DE8}"/>
              </a:ext>
            </a:extLst>
          </p:cNvPr>
          <p:cNvSpPr>
            <a:spLocks noGrp="1"/>
          </p:cNvSpPr>
          <p:nvPr>
            <p:ph type="subTitle" idx="1"/>
          </p:nvPr>
        </p:nvSpPr>
        <p:spPr>
          <a:xfrm>
            <a:off x="1524000" y="3954163"/>
            <a:ext cx="9144000" cy="2903837"/>
          </a:xfrm>
        </p:spPr>
        <p:txBody>
          <a:bodyPr>
            <a:normAutofit/>
          </a:bodyPr>
          <a:lstStyle/>
          <a:p>
            <a:pPr algn="ctr"/>
            <a:r>
              <a:rPr lang="en-US" sz="3200" dirty="0">
                <a:latin typeface="Times New Roman" panose="02020603050405020304" pitchFamily="18" charset="0"/>
                <a:cs typeface="Times New Roman" panose="02020603050405020304" pitchFamily="18" charset="0"/>
              </a:rPr>
              <a:t>Name:</a:t>
            </a:r>
          </a:p>
          <a:p>
            <a:pPr algn="ctr"/>
            <a:r>
              <a:rPr lang="en-US" sz="3200" dirty="0">
                <a:latin typeface="Times New Roman" panose="02020603050405020304" pitchFamily="18" charset="0"/>
                <a:cs typeface="Times New Roman" panose="02020603050405020304" pitchFamily="18" charset="0"/>
              </a:rPr>
              <a:t>Institution:</a:t>
            </a:r>
          </a:p>
          <a:p>
            <a:pPr algn="ctr"/>
            <a:r>
              <a:rPr lang="en-US" sz="3200" dirty="0">
                <a:latin typeface="Times New Roman" panose="02020603050405020304" pitchFamily="18" charset="0"/>
                <a:cs typeface="Times New Roman" panose="02020603050405020304" pitchFamily="18" charset="0"/>
              </a:rPr>
              <a:t>Course Code:</a:t>
            </a:r>
          </a:p>
          <a:p>
            <a:pPr algn="ctr"/>
            <a:r>
              <a:rPr lang="en-US" sz="3200" dirty="0">
                <a:latin typeface="Times New Roman" panose="02020603050405020304" pitchFamily="18" charset="0"/>
                <a:cs typeface="Times New Roman" panose="02020603050405020304" pitchFamily="18" charset="0"/>
              </a:rPr>
              <a:t>Date: </a:t>
            </a:r>
          </a:p>
        </p:txBody>
      </p:sp>
    </p:spTree>
    <p:extLst>
      <p:ext uri="{BB962C8B-B14F-4D97-AF65-F5344CB8AC3E}">
        <p14:creationId xmlns:p14="http://schemas.microsoft.com/office/powerpoint/2010/main" val="10523113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145EAF-85D1-4FCC-B438-8990CB2CBF8B}"/>
              </a:ext>
            </a:extLst>
          </p:cNvPr>
          <p:cNvSpPr>
            <a:spLocks noGrp="1"/>
          </p:cNvSpPr>
          <p:nvPr>
            <p:ph type="title"/>
          </p:nvPr>
        </p:nvSpPr>
        <p:spPr>
          <a:xfrm>
            <a:off x="894735" y="321922"/>
            <a:ext cx="10562303" cy="907110"/>
          </a:xfrm>
        </p:spPr>
        <p:txBody>
          <a:bodyPr/>
          <a:lstStyle/>
          <a:p>
            <a:pPr algn="ctr"/>
            <a:r>
              <a:rPr lang="en-US" b="1" dirty="0">
                <a:latin typeface="Times New Roman" panose="02020603050405020304" pitchFamily="18" charset="0"/>
                <a:cs typeface="Times New Roman" panose="02020603050405020304" pitchFamily="18" charset="0"/>
              </a:rPr>
              <a:t>Thoughts</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about the Hall</a:t>
            </a:r>
          </a:p>
        </p:txBody>
      </p:sp>
      <p:sp>
        <p:nvSpPr>
          <p:cNvPr id="3" name="Content Placeholder 2">
            <a:extLst>
              <a:ext uri="{FF2B5EF4-FFF2-40B4-BE49-F238E27FC236}">
                <a16:creationId xmlns:a16="http://schemas.microsoft.com/office/drawing/2014/main" id="{1571A834-1D47-4225-84EA-70B34DADAAB9}"/>
              </a:ext>
            </a:extLst>
          </p:cNvPr>
          <p:cNvSpPr>
            <a:spLocks noGrp="1"/>
          </p:cNvSpPr>
          <p:nvPr>
            <p:ph idx="1"/>
          </p:nvPr>
        </p:nvSpPr>
        <p:spPr>
          <a:xfrm>
            <a:off x="6326658" y="1414220"/>
            <a:ext cx="5865342" cy="5357284"/>
          </a:xfrm>
        </p:spPr>
        <p:txBody>
          <a:bodyPr>
            <a:normAutofit/>
          </a:bodyPr>
          <a:lstStyle/>
          <a:p>
            <a:r>
              <a:rPr lang="en-US" sz="2800" dirty="0">
                <a:latin typeface="Times New Roman" panose="02020603050405020304" pitchFamily="18" charset="0"/>
                <a:cs typeface="Times New Roman" panose="02020603050405020304" pitchFamily="18" charset="0"/>
              </a:rPr>
              <a:t>Many Americans embrace the hall as a symbol of freedom and national unity </a:t>
            </a:r>
          </a:p>
          <a:p>
            <a:r>
              <a:rPr lang="en-US" sz="2800" dirty="0">
                <a:latin typeface="Times New Roman" panose="02020603050405020304" pitchFamily="18" charset="0"/>
                <a:cs typeface="Times New Roman" panose="02020603050405020304" pitchFamily="18" charset="0"/>
              </a:rPr>
              <a:t>Most of them visit the hall to celebrate the birth of America </a:t>
            </a:r>
          </a:p>
          <a:p>
            <a:r>
              <a:rPr lang="en-US" sz="2800" dirty="0">
                <a:latin typeface="Times New Roman" panose="02020603050405020304" pitchFamily="18" charset="0"/>
                <a:cs typeface="Times New Roman" panose="02020603050405020304" pitchFamily="18" charset="0"/>
              </a:rPr>
              <a:t>Foreigners also visit Pennsylvania to visit the hall </a:t>
            </a:r>
          </a:p>
          <a:p>
            <a:r>
              <a:rPr lang="en-US" sz="2800" dirty="0">
                <a:latin typeface="Times New Roman" panose="02020603050405020304" pitchFamily="18" charset="0"/>
                <a:cs typeface="Times New Roman" panose="02020603050405020304" pitchFamily="18" charset="0"/>
              </a:rPr>
              <a:t>This is a source of revenue to the country </a:t>
            </a:r>
          </a:p>
          <a:p>
            <a:r>
              <a:rPr lang="en-US" sz="2800" dirty="0">
                <a:latin typeface="Times New Roman" panose="02020603050405020304" pitchFamily="18" charset="0"/>
                <a:cs typeface="Times New Roman" panose="02020603050405020304" pitchFamily="18" charset="0"/>
              </a:rPr>
              <a:t>It also boosts study and understanding of the US history </a:t>
            </a:r>
          </a:p>
        </p:txBody>
      </p:sp>
      <p:pic>
        <p:nvPicPr>
          <p:cNvPr id="5" name="Picture 4">
            <a:extLst>
              <a:ext uri="{FF2B5EF4-FFF2-40B4-BE49-F238E27FC236}">
                <a16:creationId xmlns:a16="http://schemas.microsoft.com/office/drawing/2014/main" id="{572403DD-399C-4828-AB65-FEEF343D5ACC}"/>
              </a:ext>
            </a:extLst>
          </p:cNvPr>
          <p:cNvPicPr>
            <a:picLocks noChangeAspect="1"/>
          </p:cNvPicPr>
          <p:nvPr/>
        </p:nvPicPr>
        <p:blipFill>
          <a:blip r:embed="rId3"/>
          <a:stretch>
            <a:fillRect/>
          </a:stretch>
        </p:blipFill>
        <p:spPr>
          <a:xfrm>
            <a:off x="323044" y="1414219"/>
            <a:ext cx="5772956" cy="4706007"/>
          </a:xfrm>
          <a:prstGeom prst="rect">
            <a:avLst/>
          </a:prstGeom>
        </p:spPr>
      </p:pic>
    </p:spTree>
    <p:extLst>
      <p:ext uri="{BB962C8B-B14F-4D97-AF65-F5344CB8AC3E}">
        <p14:creationId xmlns:p14="http://schemas.microsoft.com/office/powerpoint/2010/main" val="30904741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F093A-6A6B-4CF7-B7EE-2E8D362A92FF}"/>
              </a:ext>
            </a:extLst>
          </p:cNvPr>
          <p:cNvSpPr>
            <a:spLocks noGrp="1"/>
          </p:cNvSpPr>
          <p:nvPr>
            <p:ph type="title"/>
          </p:nvPr>
        </p:nvSpPr>
        <p:spPr>
          <a:xfrm>
            <a:off x="1307691" y="499196"/>
            <a:ext cx="10178845" cy="1061252"/>
          </a:xfrm>
        </p:spPr>
        <p:txBody>
          <a:bodyPr>
            <a:normAutofit/>
          </a:bodyPr>
          <a:lstStyle/>
          <a:p>
            <a:pPr algn="ctr"/>
            <a:r>
              <a:rPr lang="en-US" b="1" dirty="0">
                <a:latin typeface="Times New Roman" panose="02020603050405020304" pitchFamily="18" charset="0"/>
                <a:cs typeface="Times New Roman" panose="02020603050405020304" pitchFamily="18" charset="0"/>
              </a:rPr>
              <a:t>Contin’d </a:t>
            </a:r>
          </a:p>
        </p:txBody>
      </p:sp>
      <p:sp>
        <p:nvSpPr>
          <p:cNvPr id="3" name="Content Placeholder 2">
            <a:extLst>
              <a:ext uri="{FF2B5EF4-FFF2-40B4-BE49-F238E27FC236}">
                <a16:creationId xmlns:a16="http://schemas.microsoft.com/office/drawing/2014/main" id="{CCD0338D-DC1F-4369-8CAB-B0EF1D9C14A1}"/>
              </a:ext>
            </a:extLst>
          </p:cNvPr>
          <p:cNvSpPr>
            <a:spLocks noGrp="1"/>
          </p:cNvSpPr>
          <p:nvPr>
            <p:ph idx="1"/>
          </p:nvPr>
        </p:nvSpPr>
        <p:spPr>
          <a:xfrm>
            <a:off x="838199" y="1825625"/>
            <a:ext cx="5558913" cy="4667250"/>
          </a:xfrm>
        </p:spPr>
        <p:txBody>
          <a:bodyPr>
            <a:normAutofit/>
          </a:bodyPr>
          <a:lstStyle/>
          <a:p>
            <a:r>
              <a:rPr lang="en-US" dirty="0">
                <a:latin typeface="Times New Roman" panose="02020603050405020304" pitchFamily="18" charset="0"/>
                <a:cs typeface="Times New Roman" panose="02020603050405020304" pitchFamily="18" charset="0"/>
              </a:rPr>
              <a:t>Some believe the impendence hall has received less attention </a:t>
            </a:r>
          </a:p>
          <a:p>
            <a:r>
              <a:rPr lang="en-US" dirty="0">
                <a:latin typeface="Times New Roman" panose="02020603050405020304" pitchFamily="18" charset="0"/>
                <a:cs typeface="Times New Roman" panose="02020603050405020304" pitchFamily="18" charset="0"/>
              </a:rPr>
              <a:t>According to such critics, the hall should be further renovated </a:t>
            </a:r>
          </a:p>
          <a:p>
            <a:r>
              <a:rPr lang="en-US" dirty="0">
                <a:latin typeface="Times New Roman" panose="02020603050405020304" pitchFamily="18" charset="0"/>
                <a:cs typeface="Times New Roman" panose="02020603050405020304" pitchFamily="18" charset="0"/>
              </a:rPr>
              <a:t>The hall receives little attention from the government </a:t>
            </a:r>
          </a:p>
          <a:p>
            <a:r>
              <a:rPr lang="en-US" dirty="0">
                <a:latin typeface="Times New Roman" panose="02020603050405020304" pitchFamily="18" charset="0"/>
                <a:cs typeface="Times New Roman" panose="02020603050405020304" pitchFamily="18" charset="0"/>
              </a:rPr>
              <a:t>Also, tourists visiting the hall receive unfriendly treatment </a:t>
            </a:r>
          </a:p>
          <a:p>
            <a:r>
              <a:rPr lang="en-US" dirty="0">
                <a:latin typeface="Times New Roman" panose="02020603050405020304" pitchFamily="18" charset="0"/>
                <a:cs typeface="Times New Roman" panose="02020603050405020304" pitchFamily="18" charset="0"/>
              </a:rPr>
              <a:t>If this is the case, the problem should be addressed to restore the dignity and the significance of the Independence Hall to the Americans</a:t>
            </a:r>
            <a:r>
              <a:rPr lang="en-US" dirty="0"/>
              <a:t>. </a:t>
            </a:r>
          </a:p>
        </p:txBody>
      </p:sp>
      <p:pic>
        <p:nvPicPr>
          <p:cNvPr id="5" name="Picture 4">
            <a:extLst>
              <a:ext uri="{FF2B5EF4-FFF2-40B4-BE49-F238E27FC236}">
                <a16:creationId xmlns:a16="http://schemas.microsoft.com/office/drawing/2014/main" id="{618A2444-4262-4511-8F57-D483133E54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97113" y="1925573"/>
            <a:ext cx="5741773" cy="4932427"/>
          </a:xfrm>
          <a:prstGeom prst="rect">
            <a:avLst/>
          </a:prstGeom>
        </p:spPr>
      </p:pic>
    </p:spTree>
    <p:extLst>
      <p:ext uri="{BB962C8B-B14F-4D97-AF65-F5344CB8AC3E}">
        <p14:creationId xmlns:p14="http://schemas.microsoft.com/office/powerpoint/2010/main" val="37800702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F093A-6A6B-4CF7-B7EE-2E8D362A92FF}"/>
              </a:ext>
            </a:extLst>
          </p:cNvPr>
          <p:cNvSpPr>
            <a:spLocks noGrp="1"/>
          </p:cNvSpPr>
          <p:nvPr>
            <p:ph type="title"/>
          </p:nvPr>
        </p:nvSpPr>
        <p:spPr>
          <a:xfrm>
            <a:off x="1307691" y="499196"/>
            <a:ext cx="10178845" cy="1061252"/>
          </a:xfrm>
        </p:spPr>
        <p:txBody>
          <a:bodyPr>
            <a:normAutofit/>
          </a:bodyPr>
          <a:lstStyle/>
          <a:p>
            <a:pPr algn="ctr"/>
            <a:r>
              <a:rPr lang="en-US" b="1" dirty="0">
                <a:latin typeface="Times New Roman" panose="02020603050405020304" pitchFamily="18" charset="0"/>
                <a:cs typeface="Times New Roman" panose="02020603050405020304" pitchFamily="18" charset="0"/>
              </a:rPr>
              <a:t>Reference </a:t>
            </a:r>
          </a:p>
        </p:txBody>
      </p:sp>
      <p:sp>
        <p:nvSpPr>
          <p:cNvPr id="3" name="Content Placeholder 2">
            <a:extLst>
              <a:ext uri="{FF2B5EF4-FFF2-40B4-BE49-F238E27FC236}">
                <a16:creationId xmlns:a16="http://schemas.microsoft.com/office/drawing/2014/main" id="{CCD0338D-DC1F-4369-8CAB-B0EF1D9C14A1}"/>
              </a:ext>
            </a:extLst>
          </p:cNvPr>
          <p:cNvSpPr>
            <a:spLocks noGrp="1"/>
          </p:cNvSpPr>
          <p:nvPr>
            <p:ph idx="1"/>
          </p:nvPr>
        </p:nvSpPr>
        <p:spPr>
          <a:xfrm>
            <a:off x="284205" y="1317522"/>
            <a:ext cx="11907795" cy="5540477"/>
          </a:xfrm>
        </p:spPr>
        <p:txBody>
          <a:bodyPr>
            <a:normAutofit/>
          </a:bodyPr>
          <a:lstStyle/>
          <a:p>
            <a:pPr marL="0" marR="0" lvl="0" indent="0">
              <a:lnSpc>
                <a:spcPct val="107000"/>
              </a:lnSpc>
              <a:spcBef>
                <a:spcPts val="0"/>
              </a:spcBef>
              <a:spcAft>
                <a:spcPts val="750"/>
              </a:spcAft>
              <a:buNone/>
              <a:tabLst>
                <a:tab pos="457200" algn="l"/>
              </a:tabLst>
            </a:pPr>
            <a:r>
              <a:rPr lang="en-US" sz="2400" u="sng"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https://www.nps.gov/articles/000/independence-hall-world-heritage-site.htm</a:t>
            </a:r>
            <a:r>
              <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750"/>
              </a:spcAft>
              <a:buNone/>
            </a:pPr>
            <a:r>
              <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Martin Thomas Falk, Eva </a:t>
            </a:r>
            <a:r>
              <a:rPr lang="en-US" sz="24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Hagsten</a:t>
            </a:r>
            <a:r>
              <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(2021) </a:t>
            </a:r>
            <a:r>
              <a:rPr lang="en-US" sz="2400" u="sng"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Visitor flows to World Heritage Sites in the era of Instagram</a:t>
            </a:r>
            <a:r>
              <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Journal</a:t>
            </a:r>
            <a:endParaRPr lang="en-US"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750"/>
              </a:spcAft>
              <a:buNone/>
              <a:tabLst>
                <a:tab pos="457200" algn="l"/>
              </a:tabLst>
            </a:pPr>
            <a:r>
              <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Nicole Porter. (2020) </a:t>
            </a:r>
            <a:r>
              <a:rPr lang="en-US" sz="2400" u="sng"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hlinkClick r:id="rId5">
                  <a:extLst>
                    <a:ext uri="{A12FA001-AC4F-418D-AE19-62706E023703}">
                      <ahyp:hlinkClr xmlns:ahyp="http://schemas.microsoft.com/office/drawing/2018/hyperlinkcolor" val="tx"/>
                    </a:ext>
                  </a:extLst>
                </a:hlinkClick>
              </a:rPr>
              <a:t>Strategic planning and place branding in a World Heritage cultural landscape: a case study of the English Lake District, UK</a:t>
            </a:r>
            <a:r>
              <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European Planning Studies</a:t>
            </a:r>
            <a:r>
              <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28:7, pages 1291-1314.</a:t>
            </a:r>
            <a:endParaRPr lang="en-US"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750"/>
              </a:spcAft>
              <a:buNone/>
              <a:tabLst>
                <a:tab pos="457200" algn="l"/>
              </a:tabLst>
            </a:pPr>
            <a:r>
              <a:rPr lang="en-US" sz="24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Siamak</a:t>
            </a:r>
            <a:r>
              <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Seyfi</a:t>
            </a:r>
            <a:r>
              <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C. Michael Hall, Edith </a:t>
            </a:r>
            <a:r>
              <a:rPr lang="en-US" sz="24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Fagnoni</a:t>
            </a:r>
            <a:r>
              <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(2019) </a:t>
            </a:r>
            <a:r>
              <a:rPr lang="en-US" sz="2400" u="sng"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hlinkClick r:id="rId6">
                  <a:extLst>
                    <a:ext uri="{A12FA001-AC4F-418D-AE19-62706E023703}">
                      <ahyp:hlinkClr xmlns:ahyp="http://schemas.microsoft.com/office/drawing/2018/hyperlinkcolor" val="tx"/>
                    </a:ext>
                  </a:extLst>
                </a:hlinkClick>
              </a:rPr>
              <a:t>Managing World Heritage Site stakeholders: a grounded theory paradigm model approach</a:t>
            </a:r>
            <a:r>
              <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Journal of Heritage Tourism</a:t>
            </a:r>
            <a:r>
              <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14:4, pages 308-324.</a:t>
            </a:r>
            <a:endParaRPr lang="en-US"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414647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8591A-91B2-4213-A920-764C838B5BBC}"/>
              </a:ext>
            </a:extLst>
          </p:cNvPr>
          <p:cNvSpPr>
            <a:spLocks noGrp="1"/>
          </p:cNvSpPr>
          <p:nvPr>
            <p:ph type="title"/>
          </p:nvPr>
        </p:nvSpPr>
        <p:spPr>
          <a:xfrm>
            <a:off x="1017639" y="744708"/>
            <a:ext cx="8610600" cy="1293028"/>
          </a:xfrm>
        </p:spPr>
        <p:txBody>
          <a:bodyPr/>
          <a:lstStyle/>
          <a:p>
            <a:pPr algn="ctr"/>
            <a:r>
              <a:rPr lang="en-US" b="1" dirty="0">
                <a:latin typeface="Times New Roman" panose="02020603050405020304" pitchFamily="18" charset="0"/>
                <a:cs typeface="Times New Roman" panose="02020603050405020304" pitchFamily="18" charset="0"/>
              </a:rPr>
              <a:t>Introduction </a:t>
            </a:r>
          </a:p>
        </p:txBody>
      </p:sp>
      <p:sp>
        <p:nvSpPr>
          <p:cNvPr id="3" name="Content Placeholder 2">
            <a:extLst>
              <a:ext uri="{FF2B5EF4-FFF2-40B4-BE49-F238E27FC236}">
                <a16:creationId xmlns:a16="http://schemas.microsoft.com/office/drawing/2014/main" id="{8F1E0C27-F083-4AFC-8D6B-07F6E664E444}"/>
              </a:ext>
            </a:extLst>
          </p:cNvPr>
          <p:cNvSpPr>
            <a:spLocks noGrp="1"/>
          </p:cNvSpPr>
          <p:nvPr>
            <p:ph idx="1"/>
          </p:nvPr>
        </p:nvSpPr>
        <p:spPr>
          <a:xfrm>
            <a:off x="685800" y="1750142"/>
            <a:ext cx="10820400" cy="4876800"/>
          </a:xfrm>
        </p:spPr>
        <p:txBody>
          <a:bodyPr>
            <a:normAutofit/>
          </a:bodyPr>
          <a:lstStyle/>
          <a:p>
            <a:r>
              <a:rPr lang="en-US" sz="3200" dirty="0">
                <a:latin typeface="Times New Roman" panose="02020603050405020304" pitchFamily="18" charset="0"/>
                <a:cs typeface="Times New Roman" panose="02020603050405020304" pitchFamily="18" charset="0"/>
              </a:rPr>
              <a:t>UNESCO focus on preserving cultural heritage </a:t>
            </a:r>
          </a:p>
          <a:p>
            <a:r>
              <a:rPr lang="en-US" sz="3200" dirty="0">
                <a:latin typeface="Times New Roman" panose="02020603050405020304" pitchFamily="18" charset="0"/>
                <a:cs typeface="Times New Roman" panose="02020603050405020304" pitchFamily="18" charset="0"/>
              </a:rPr>
              <a:t>It defines it as a product or process that generates wealth to a country </a:t>
            </a:r>
          </a:p>
          <a:p>
            <a:r>
              <a:rPr lang="en-US" sz="3200" dirty="0">
                <a:latin typeface="Times New Roman" panose="02020603050405020304" pitchFamily="18" charset="0"/>
                <a:cs typeface="Times New Roman" panose="02020603050405020304" pitchFamily="18" charset="0"/>
              </a:rPr>
              <a:t>These wealth are inherited from the past </a:t>
            </a:r>
          </a:p>
          <a:p>
            <a:r>
              <a:rPr lang="en-US" sz="3200" dirty="0">
                <a:latin typeface="Times New Roman" panose="02020603050405020304" pitchFamily="18" charset="0"/>
                <a:cs typeface="Times New Roman" panose="02020603050405020304" pitchFamily="18" charset="0"/>
              </a:rPr>
              <a:t>Past generations created them and preserved them for the future </a:t>
            </a:r>
          </a:p>
          <a:p>
            <a:r>
              <a:rPr lang="en-US" sz="3200" dirty="0">
                <a:latin typeface="Times New Roman" panose="02020603050405020304" pitchFamily="18" charset="0"/>
                <a:cs typeface="Times New Roman" panose="02020603050405020304" pitchFamily="18" charset="0"/>
              </a:rPr>
              <a:t>The world contains 1121 properties considered as symbols of cultural heritage </a:t>
            </a:r>
          </a:p>
        </p:txBody>
      </p:sp>
    </p:spTree>
    <p:extLst>
      <p:ext uri="{BB962C8B-B14F-4D97-AF65-F5344CB8AC3E}">
        <p14:creationId xmlns:p14="http://schemas.microsoft.com/office/powerpoint/2010/main" val="40163785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36C4BA-7AA6-4004-B8A0-B2334591B0DE}"/>
              </a:ext>
            </a:extLst>
          </p:cNvPr>
          <p:cNvSpPr>
            <a:spLocks noGrp="1"/>
          </p:cNvSpPr>
          <p:nvPr>
            <p:ph type="title"/>
          </p:nvPr>
        </p:nvSpPr>
        <p:spPr>
          <a:xfrm>
            <a:off x="838200" y="681037"/>
            <a:ext cx="8610600" cy="1293028"/>
          </a:xfrm>
        </p:spPr>
        <p:txBody>
          <a:bodyPr>
            <a:normAutofit/>
          </a:bodyPr>
          <a:lstStyle/>
          <a:p>
            <a:pPr algn="ctr"/>
            <a:r>
              <a:rPr lang="en-US" sz="3600" b="1" dirty="0">
                <a:latin typeface="Times New Roman" panose="02020603050405020304" pitchFamily="18" charset="0"/>
                <a:cs typeface="Times New Roman" panose="02020603050405020304" pitchFamily="18" charset="0"/>
              </a:rPr>
              <a:t>The Independence Hall</a:t>
            </a:r>
          </a:p>
        </p:txBody>
      </p:sp>
      <p:sp>
        <p:nvSpPr>
          <p:cNvPr id="3" name="Content Placeholder 2">
            <a:extLst>
              <a:ext uri="{FF2B5EF4-FFF2-40B4-BE49-F238E27FC236}">
                <a16:creationId xmlns:a16="http://schemas.microsoft.com/office/drawing/2014/main" id="{E7116CF8-E418-4B92-92D8-08D40CA03ED4}"/>
              </a:ext>
            </a:extLst>
          </p:cNvPr>
          <p:cNvSpPr>
            <a:spLocks noGrp="1"/>
          </p:cNvSpPr>
          <p:nvPr>
            <p:ph idx="1"/>
          </p:nvPr>
        </p:nvSpPr>
        <p:spPr>
          <a:xfrm>
            <a:off x="838200" y="1825625"/>
            <a:ext cx="3585519" cy="4351338"/>
          </a:xfrm>
        </p:spPr>
        <p:txBody>
          <a:bodyPr/>
          <a:lstStyle/>
          <a:p>
            <a:r>
              <a:rPr lang="en-US" dirty="0">
                <a:latin typeface="Times New Roman" panose="02020603050405020304" pitchFamily="18" charset="0"/>
                <a:cs typeface="Times New Roman" panose="02020603050405020304" pitchFamily="18" charset="0"/>
              </a:rPr>
              <a:t>The Independence Hall is a world heritage site </a:t>
            </a:r>
          </a:p>
          <a:p>
            <a:r>
              <a:rPr lang="en-US" dirty="0">
                <a:latin typeface="Times New Roman" panose="02020603050405020304" pitchFamily="18" charset="0"/>
                <a:cs typeface="Times New Roman" panose="02020603050405020304" pitchFamily="18" charset="0"/>
              </a:rPr>
              <a:t>It is located in Philadelphia, United States </a:t>
            </a:r>
          </a:p>
          <a:p>
            <a:r>
              <a:rPr lang="en-US" dirty="0">
                <a:latin typeface="Times New Roman" panose="02020603050405020304" pitchFamily="18" charset="0"/>
                <a:cs typeface="Times New Roman" panose="02020603050405020304" pitchFamily="18" charset="0"/>
              </a:rPr>
              <a:t>It was adopted during the US declaration of independence</a:t>
            </a:r>
          </a:p>
          <a:p>
            <a:r>
              <a:rPr lang="en-US" dirty="0">
                <a:latin typeface="Times New Roman" panose="02020603050405020304" pitchFamily="18" charset="0"/>
                <a:cs typeface="Times New Roman" panose="02020603050405020304" pitchFamily="18" charset="0"/>
              </a:rPr>
              <a:t>It symbolizes freedom</a:t>
            </a:r>
          </a:p>
        </p:txBody>
      </p:sp>
      <p:pic>
        <p:nvPicPr>
          <p:cNvPr id="1026" name="Picture 2" descr="Independence Hall: World Heritage Site (U.S. National Park Service)">
            <a:extLst>
              <a:ext uri="{FF2B5EF4-FFF2-40B4-BE49-F238E27FC236}">
                <a16:creationId xmlns:a16="http://schemas.microsoft.com/office/drawing/2014/main" id="{2751126C-CD84-4374-B12C-E74B87A4033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23719" y="1825625"/>
            <a:ext cx="7166919" cy="4351338"/>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6A8BD453-89E0-42D4-AC50-E8691BCD8C39}"/>
              </a:ext>
            </a:extLst>
          </p:cNvPr>
          <p:cNvSpPr txBox="1"/>
          <p:nvPr/>
        </p:nvSpPr>
        <p:spPr>
          <a:xfrm>
            <a:off x="4423719" y="6237720"/>
            <a:ext cx="7166919" cy="338554"/>
          </a:xfrm>
          <a:prstGeom prst="rect">
            <a:avLst/>
          </a:prstGeom>
          <a:noFill/>
        </p:spPr>
        <p:txBody>
          <a:bodyPr wrap="square" rtlCol="0">
            <a:spAutoFit/>
          </a:bodyPr>
          <a:lstStyle/>
          <a:p>
            <a:r>
              <a:rPr lang="en-US" sz="1600" dirty="0">
                <a:hlinkClick r:id="rId4"/>
              </a:rPr>
              <a:t>https://www.nps.gov/articles/000/independence-hall-world-heritage-site.htm</a:t>
            </a:r>
            <a:r>
              <a:rPr lang="en-US" sz="1600" dirty="0"/>
              <a:t> </a:t>
            </a:r>
          </a:p>
        </p:txBody>
      </p:sp>
    </p:spTree>
    <p:extLst>
      <p:ext uri="{BB962C8B-B14F-4D97-AF65-F5344CB8AC3E}">
        <p14:creationId xmlns:p14="http://schemas.microsoft.com/office/powerpoint/2010/main" val="12748375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9F7728-34FE-41C9-8130-D18FF5141FEF}"/>
              </a:ext>
            </a:extLst>
          </p:cNvPr>
          <p:cNvSpPr>
            <a:spLocks noGrp="1"/>
          </p:cNvSpPr>
          <p:nvPr>
            <p:ph type="title"/>
          </p:nvPr>
        </p:nvSpPr>
        <p:spPr>
          <a:xfrm>
            <a:off x="838200" y="365126"/>
            <a:ext cx="10515600" cy="599344"/>
          </a:xfrm>
        </p:spPr>
        <p:txBody>
          <a:bodyPr>
            <a:normAutofit/>
          </a:bodyPr>
          <a:lstStyle/>
          <a:p>
            <a:pPr algn="ctr"/>
            <a:r>
              <a:rPr lang="en-US" sz="2800" b="1" dirty="0">
                <a:latin typeface="Times New Roman" panose="02020603050405020304" pitchFamily="18" charset="0"/>
                <a:cs typeface="Times New Roman" panose="02020603050405020304" pitchFamily="18" charset="0"/>
              </a:rPr>
              <a:t>Developing Independence Hall </a:t>
            </a:r>
          </a:p>
        </p:txBody>
      </p:sp>
      <p:sp>
        <p:nvSpPr>
          <p:cNvPr id="3" name="Content Placeholder 2">
            <a:extLst>
              <a:ext uri="{FF2B5EF4-FFF2-40B4-BE49-F238E27FC236}">
                <a16:creationId xmlns:a16="http://schemas.microsoft.com/office/drawing/2014/main" id="{D5E9A178-6272-4F52-82A4-B445A1E4647C}"/>
              </a:ext>
            </a:extLst>
          </p:cNvPr>
          <p:cNvSpPr>
            <a:spLocks noGrp="1"/>
          </p:cNvSpPr>
          <p:nvPr>
            <p:ph idx="1"/>
          </p:nvPr>
        </p:nvSpPr>
        <p:spPr>
          <a:xfrm>
            <a:off x="838199" y="1373916"/>
            <a:ext cx="4920049" cy="5170232"/>
          </a:xfrm>
        </p:spPr>
        <p:txBody>
          <a:bodyPr>
            <a:normAutofit fontScale="92500" lnSpcReduction="10000"/>
          </a:bodyPr>
          <a:lstStyle/>
          <a:p>
            <a:r>
              <a:rPr lang="en-US" sz="2800" dirty="0">
                <a:latin typeface="Times New Roman" panose="02020603050405020304" pitchFamily="18" charset="0"/>
                <a:cs typeface="Times New Roman" panose="02020603050405020304" pitchFamily="18" charset="0"/>
              </a:rPr>
              <a:t>The hall was designed by Andrew Hamilton and Edmund Woolley </a:t>
            </a:r>
          </a:p>
          <a:p>
            <a:r>
              <a:rPr lang="en-US" sz="2800" dirty="0">
                <a:latin typeface="Times New Roman" panose="02020603050405020304" pitchFamily="18" charset="0"/>
                <a:cs typeface="Times New Roman" panose="02020603050405020304" pitchFamily="18" charset="0"/>
              </a:rPr>
              <a:t>It was developed to host Pennsylvania Colonial Assembly of the commonwealth </a:t>
            </a:r>
          </a:p>
          <a:p>
            <a:r>
              <a:rPr lang="en-US" sz="2800" dirty="0">
                <a:latin typeface="Times New Roman" panose="02020603050405020304" pitchFamily="18" charset="0"/>
                <a:cs typeface="Times New Roman" panose="02020603050405020304" pitchFamily="18" charset="0"/>
              </a:rPr>
              <a:t>It was completed in 1753</a:t>
            </a:r>
          </a:p>
          <a:p>
            <a:r>
              <a:rPr lang="en-US" sz="2800" dirty="0">
                <a:latin typeface="Times New Roman" panose="02020603050405020304" pitchFamily="18" charset="0"/>
                <a:cs typeface="Times New Roman" panose="02020603050405020304" pitchFamily="18" charset="0"/>
              </a:rPr>
              <a:t>It comprised a modest  brick structure and a shelter for the liberty bell </a:t>
            </a:r>
          </a:p>
          <a:p>
            <a:r>
              <a:rPr lang="en-US" sz="2800" dirty="0">
                <a:latin typeface="Times New Roman" panose="02020603050405020304" pitchFamily="18" charset="0"/>
                <a:cs typeface="Times New Roman" panose="02020603050405020304" pitchFamily="18" charset="0"/>
              </a:rPr>
              <a:t>The building has undergone different restorations </a:t>
            </a:r>
          </a:p>
        </p:txBody>
      </p:sp>
      <p:pic>
        <p:nvPicPr>
          <p:cNvPr id="5" name="Picture 4">
            <a:extLst>
              <a:ext uri="{FF2B5EF4-FFF2-40B4-BE49-F238E27FC236}">
                <a16:creationId xmlns:a16="http://schemas.microsoft.com/office/drawing/2014/main" id="{9780587C-2969-4BC8-9E21-1EFEF76E6F1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58249" y="1373916"/>
            <a:ext cx="5906529" cy="4760785"/>
          </a:xfrm>
          <a:prstGeom prst="rect">
            <a:avLst/>
          </a:prstGeom>
        </p:spPr>
      </p:pic>
    </p:spTree>
    <p:extLst>
      <p:ext uri="{BB962C8B-B14F-4D97-AF65-F5344CB8AC3E}">
        <p14:creationId xmlns:p14="http://schemas.microsoft.com/office/powerpoint/2010/main" val="33050661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E93F7-6D05-4993-8A5A-212D92CF4E46}"/>
              </a:ext>
            </a:extLst>
          </p:cNvPr>
          <p:cNvSpPr>
            <a:spLocks noGrp="1"/>
          </p:cNvSpPr>
          <p:nvPr>
            <p:ph type="title"/>
          </p:nvPr>
        </p:nvSpPr>
        <p:spPr>
          <a:xfrm>
            <a:off x="909484" y="639165"/>
            <a:ext cx="8610600" cy="993783"/>
          </a:xfrm>
        </p:spPr>
        <p:txBody>
          <a:bodyPr/>
          <a:lstStyle/>
          <a:p>
            <a:pPr algn="ctr"/>
            <a:r>
              <a:rPr lang="en-US" b="1" dirty="0">
                <a:latin typeface="Times New Roman" panose="02020603050405020304" pitchFamily="18" charset="0"/>
                <a:cs typeface="Times New Roman" panose="02020603050405020304" pitchFamily="18" charset="0"/>
              </a:rPr>
              <a:t>World Heritage Site</a:t>
            </a:r>
          </a:p>
        </p:txBody>
      </p:sp>
      <p:sp>
        <p:nvSpPr>
          <p:cNvPr id="3" name="Content Placeholder 2">
            <a:extLst>
              <a:ext uri="{FF2B5EF4-FFF2-40B4-BE49-F238E27FC236}">
                <a16:creationId xmlns:a16="http://schemas.microsoft.com/office/drawing/2014/main" id="{531DB99A-BA09-4E61-B6E9-32A9C8EABE5E}"/>
              </a:ext>
            </a:extLst>
          </p:cNvPr>
          <p:cNvSpPr>
            <a:spLocks noGrp="1"/>
          </p:cNvSpPr>
          <p:nvPr>
            <p:ph idx="1"/>
          </p:nvPr>
        </p:nvSpPr>
        <p:spPr>
          <a:xfrm>
            <a:off x="6096000" y="1825625"/>
            <a:ext cx="5257800" cy="4693162"/>
          </a:xfrm>
        </p:spPr>
        <p:txBody>
          <a:bodyPr>
            <a:normAutofit/>
          </a:bodyPr>
          <a:lstStyle/>
          <a:p>
            <a:r>
              <a:rPr lang="en-US" dirty="0">
                <a:latin typeface="Times New Roman" panose="02020603050405020304" pitchFamily="18" charset="0"/>
                <a:cs typeface="Times New Roman" panose="02020603050405020304" pitchFamily="18" charset="0"/>
              </a:rPr>
              <a:t>The Independence Hall was declared a World Heritage Site in 1979</a:t>
            </a:r>
          </a:p>
          <a:p>
            <a:r>
              <a:rPr lang="en-US" dirty="0">
                <a:latin typeface="Times New Roman" panose="02020603050405020304" pitchFamily="18" charset="0"/>
                <a:cs typeface="Times New Roman" panose="02020603050405020304" pitchFamily="18" charset="0"/>
              </a:rPr>
              <a:t>It became the first US property to be included in UNESCO World Heritage List </a:t>
            </a:r>
          </a:p>
          <a:p>
            <a:r>
              <a:rPr lang="en-US" dirty="0">
                <a:latin typeface="Times New Roman" panose="02020603050405020304" pitchFamily="18" charset="0"/>
                <a:cs typeface="Times New Roman" panose="02020603050405020304" pitchFamily="18" charset="0"/>
              </a:rPr>
              <a:t>It was included as it contains documents that are considered fundamental to the US history </a:t>
            </a:r>
          </a:p>
          <a:p>
            <a:r>
              <a:rPr lang="en-US" dirty="0">
                <a:latin typeface="Times New Roman" panose="02020603050405020304" pitchFamily="18" charset="0"/>
                <a:cs typeface="Times New Roman" panose="02020603050405020304" pitchFamily="18" charset="0"/>
              </a:rPr>
              <a:t>These documents enabled the US become democratic country </a:t>
            </a:r>
          </a:p>
          <a:p>
            <a:r>
              <a:rPr lang="en-US" dirty="0">
                <a:latin typeface="Times New Roman" panose="02020603050405020304" pitchFamily="18" charset="0"/>
                <a:cs typeface="Times New Roman" panose="02020603050405020304" pitchFamily="18" charset="0"/>
              </a:rPr>
              <a:t>The US constitution has influenced other countries towards exercising democracy, thus making the hall a global symbol of freedom.</a:t>
            </a:r>
          </a:p>
        </p:txBody>
      </p:sp>
      <p:pic>
        <p:nvPicPr>
          <p:cNvPr id="2050" name="Picture 2" descr="Independence Hall - UNESCO World Heritage Centre">
            <a:extLst>
              <a:ext uri="{FF2B5EF4-FFF2-40B4-BE49-F238E27FC236}">
                <a16:creationId xmlns:a16="http://schemas.microsoft.com/office/drawing/2014/main" id="{C09D58F9-9DE8-439D-A015-90A37EC209F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8984" y="1758156"/>
            <a:ext cx="5140410" cy="4486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455268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C47B89-79B0-468C-91BE-FD17B41A5ABC}"/>
              </a:ext>
            </a:extLst>
          </p:cNvPr>
          <p:cNvSpPr>
            <a:spLocks noGrp="1"/>
          </p:cNvSpPr>
          <p:nvPr>
            <p:ph type="title"/>
          </p:nvPr>
        </p:nvSpPr>
        <p:spPr>
          <a:xfrm>
            <a:off x="838200" y="365126"/>
            <a:ext cx="10334105" cy="824297"/>
          </a:xfrm>
        </p:spPr>
        <p:txBody>
          <a:bodyPr>
            <a:normAutofit/>
          </a:bodyPr>
          <a:lstStyle/>
          <a:p>
            <a:pPr algn="ctr"/>
            <a:r>
              <a:rPr lang="en-US" sz="3200" b="1" dirty="0">
                <a:latin typeface="Times New Roman" panose="02020603050405020304" pitchFamily="18" charset="0"/>
                <a:cs typeface="Times New Roman" panose="02020603050405020304" pitchFamily="18" charset="0"/>
              </a:rPr>
              <a:t>Archeology</a:t>
            </a:r>
          </a:p>
        </p:txBody>
      </p:sp>
      <p:sp>
        <p:nvSpPr>
          <p:cNvPr id="3" name="Content Placeholder 2">
            <a:extLst>
              <a:ext uri="{FF2B5EF4-FFF2-40B4-BE49-F238E27FC236}">
                <a16:creationId xmlns:a16="http://schemas.microsoft.com/office/drawing/2014/main" id="{E2DEB720-0D75-43BA-B0F3-120ABABC62AE}"/>
              </a:ext>
            </a:extLst>
          </p:cNvPr>
          <p:cNvSpPr>
            <a:spLocks noGrp="1"/>
          </p:cNvSpPr>
          <p:nvPr>
            <p:ph idx="1"/>
          </p:nvPr>
        </p:nvSpPr>
        <p:spPr>
          <a:xfrm>
            <a:off x="6096000" y="1507524"/>
            <a:ext cx="5257800" cy="4669439"/>
          </a:xfrm>
        </p:spPr>
        <p:txBody>
          <a:bodyPr>
            <a:normAutofit lnSpcReduction="10000"/>
          </a:bodyPr>
          <a:lstStyle/>
          <a:p>
            <a:r>
              <a:rPr lang="en-US" sz="2800" dirty="0">
                <a:latin typeface="Times New Roman" panose="02020603050405020304" pitchFamily="18" charset="0"/>
                <a:cs typeface="Times New Roman" panose="02020603050405020304" pitchFamily="18" charset="0"/>
              </a:rPr>
              <a:t>It is considered as the birthplace of America </a:t>
            </a:r>
          </a:p>
          <a:p>
            <a:r>
              <a:rPr lang="en-US" sz="2800" dirty="0">
                <a:latin typeface="Times New Roman" panose="02020603050405020304" pitchFamily="18" charset="0"/>
                <a:cs typeface="Times New Roman" panose="02020603050405020304" pitchFamily="18" charset="0"/>
              </a:rPr>
              <a:t>The founding fathers of the country met and debated about the US independence </a:t>
            </a:r>
          </a:p>
          <a:p>
            <a:r>
              <a:rPr lang="en-US" sz="2800" dirty="0">
                <a:latin typeface="Times New Roman" panose="02020603050405020304" pitchFamily="18" charset="0"/>
                <a:cs typeface="Times New Roman" panose="02020603050405020304" pitchFamily="18" charset="0"/>
              </a:rPr>
              <a:t>Also, the US constitution was debated and signed within the building  </a:t>
            </a:r>
          </a:p>
          <a:p>
            <a:r>
              <a:rPr lang="en-US" sz="2800" dirty="0">
                <a:latin typeface="Times New Roman" panose="02020603050405020304" pitchFamily="18" charset="0"/>
                <a:cs typeface="Times New Roman" panose="02020603050405020304" pitchFamily="18" charset="0"/>
              </a:rPr>
              <a:t>Therefore, the new America was formed in the Hall </a:t>
            </a:r>
          </a:p>
        </p:txBody>
      </p:sp>
      <p:pic>
        <p:nvPicPr>
          <p:cNvPr id="5" name="Picture 4">
            <a:extLst>
              <a:ext uri="{FF2B5EF4-FFF2-40B4-BE49-F238E27FC236}">
                <a16:creationId xmlns:a16="http://schemas.microsoft.com/office/drawing/2014/main" id="{46F43077-5F49-43EF-8120-1C5026BF4A9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8201" y="1507524"/>
            <a:ext cx="5257800" cy="4351338"/>
          </a:xfrm>
          <a:prstGeom prst="rect">
            <a:avLst/>
          </a:prstGeom>
        </p:spPr>
      </p:pic>
      <p:sp>
        <p:nvSpPr>
          <p:cNvPr id="6" name="TextBox 5">
            <a:extLst>
              <a:ext uri="{FF2B5EF4-FFF2-40B4-BE49-F238E27FC236}">
                <a16:creationId xmlns:a16="http://schemas.microsoft.com/office/drawing/2014/main" id="{D3FED769-50CF-4419-A48A-28A19E650E39}"/>
              </a:ext>
            </a:extLst>
          </p:cNvPr>
          <p:cNvSpPr txBox="1"/>
          <p:nvPr/>
        </p:nvSpPr>
        <p:spPr>
          <a:xfrm>
            <a:off x="598515" y="5858862"/>
            <a:ext cx="5497483" cy="369332"/>
          </a:xfrm>
          <a:prstGeom prst="rect">
            <a:avLst/>
          </a:prstGeom>
          <a:noFill/>
        </p:spPr>
        <p:txBody>
          <a:bodyPr wrap="square" rtlCol="0">
            <a:spAutoFit/>
          </a:bodyPr>
          <a:lstStyle/>
          <a:p>
            <a:pPr algn="ctr"/>
            <a:r>
              <a:rPr lang="en-US" i="1" dirty="0">
                <a:latin typeface="Times New Roman" panose="02020603050405020304" pitchFamily="18" charset="0"/>
                <a:cs typeface="Times New Roman" panose="02020603050405020304" pitchFamily="18" charset="0"/>
              </a:rPr>
              <a:t>The Assembly Room of the Independence Hall</a:t>
            </a:r>
          </a:p>
        </p:txBody>
      </p:sp>
    </p:spTree>
    <p:extLst>
      <p:ext uri="{BB962C8B-B14F-4D97-AF65-F5344CB8AC3E}">
        <p14:creationId xmlns:p14="http://schemas.microsoft.com/office/powerpoint/2010/main" val="1094697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4693AB-813A-4B9A-98A8-32799E20C7FC}"/>
              </a:ext>
            </a:extLst>
          </p:cNvPr>
          <p:cNvSpPr>
            <a:spLocks noGrp="1"/>
          </p:cNvSpPr>
          <p:nvPr>
            <p:ph type="title"/>
          </p:nvPr>
        </p:nvSpPr>
        <p:spPr>
          <a:xfrm>
            <a:off x="1032387" y="764373"/>
            <a:ext cx="10473813" cy="693724"/>
          </a:xfrm>
        </p:spPr>
        <p:txBody>
          <a:bodyPr>
            <a:normAutofit/>
          </a:bodyPr>
          <a:lstStyle/>
          <a:p>
            <a:pPr algn="ctr"/>
            <a:r>
              <a:rPr lang="en-US" sz="3200" b="1" dirty="0">
                <a:latin typeface="Times New Roman" panose="02020603050405020304" pitchFamily="18" charset="0"/>
                <a:cs typeface="Times New Roman" panose="02020603050405020304" pitchFamily="18" charset="0"/>
              </a:rPr>
              <a:t>Significance of Independence Hall</a:t>
            </a:r>
          </a:p>
        </p:txBody>
      </p:sp>
      <p:sp>
        <p:nvSpPr>
          <p:cNvPr id="3" name="Content Placeholder 2">
            <a:extLst>
              <a:ext uri="{FF2B5EF4-FFF2-40B4-BE49-F238E27FC236}">
                <a16:creationId xmlns:a16="http://schemas.microsoft.com/office/drawing/2014/main" id="{0B6A2306-49A7-43E1-93E7-C5F749B91283}"/>
              </a:ext>
            </a:extLst>
          </p:cNvPr>
          <p:cNvSpPr>
            <a:spLocks noGrp="1"/>
          </p:cNvSpPr>
          <p:nvPr>
            <p:ph idx="1"/>
          </p:nvPr>
        </p:nvSpPr>
        <p:spPr>
          <a:xfrm>
            <a:off x="838200" y="1825625"/>
            <a:ext cx="5768548" cy="4493816"/>
          </a:xfrm>
        </p:spPr>
        <p:txBody>
          <a:bodyPr>
            <a:normAutofit/>
          </a:bodyPr>
          <a:lstStyle/>
          <a:p>
            <a:r>
              <a:rPr lang="en-US" dirty="0">
                <a:latin typeface="Times New Roman" panose="02020603050405020304" pitchFamily="18" charset="0"/>
                <a:cs typeface="Times New Roman" panose="02020603050405020304" pitchFamily="18" charset="0"/>
              </a:rPr>
              <a:t>The hall was used as a supreme court courtroom</a:t>
            </a:r>
          </a:p>
          <a:p>
            <a:r>
              <a:rPr lang="en-US" dirty="0">
                <a:latin typeface="Times New Roman" panose="02020603050405020304" pitchFamily="18" charset="0"/>
                <a:cs typeface="Times New Roman" panose="02020603050405020304" pitchFamily="18" charset="0"/>
              </a:rPr>
              <a:t>This is located on the first floor of the building </a:t>
            </a:r>
          </a:p>
          <a:p>
            <a:r>
              <a:rPr lang="en-US" dirty="0">
                <a:latin typeface="Times New Roman" panose="02020603050405020304" pitchFamily="18" charset="0"/>
                <a:cs typeface="Times New Roman" panose="02020603050405020304" pitchFamily="18" charset="0"/>
              </a:rPr>
              <a:t>In 1776, militia from Pennsylvania stormed the room and tore down the court of arms </a:t>
            </a:r>
          </a:p>
          <a:p>
            <a:r>
              <a:rPr lang="en-US" dirty="0">
                <a:latin typeface="Times New Roman" panose="02020603050405020304" pitchFamily="18" charset="0"/>
                <a:cs typeface="Times New Roman" panose="02020603050405020304" pitchFamily="18" charset="0"/>
              </a:rPr>
              <a:t>This was after the US declared its independence on the 4</a:t>
            </a:r>
            <a:r>
              <a:rPr lang="en-US" baseline="30000" dirty="0">
                <a:latin typeface="Times New Roman" panose="02020603050405020304" pitchFamily="18" charset="0"/>
                <a:cs typeface="Times New Roman" panose="02020603050405020304" pitchFamily="18" charset="0"/>
              </a:rPr>
              <a:t>th</a:t>
            </a:r>
            <a:r>
              <a:rPr lang="en-US" dirty="0">
                <a:latin typeface="Times New Roman" panose="02020603050405020304" pitchFamily="18" charset="0"/>
                <a:cs typeface="Times New Roman" panose="02020603050405020304" pitchFamily="18" charset="0"/>
              </a:rPr>
              <a:t> of July </a:t>
            </a:r>
          </a:p>
          <a:p>
            <a:r>
              <a:rPr lang="en-US" dirty="0">
                <a:latin typeface="Times New Roman" panose="02020603050405020304" pitchFamily="18" charset="0"/>
                <a:cs typeface="Times New Roman" panose="02020603050405020304" pitchFamily="18" charset="0"/>
              </a:rPr>
              <a:t>Later, during the Centennial, visitors come here to celebrate the birth of the United States </a:t>
            </a:r>
          </a:p>
        </p:txBody>
      </p:sp>
      <p:pic>
        <p:nvPicPr>
          <p:cNvPr id="5" name="Picture 4">
            <a:extLst>
              <a:ext uri="{FF2B5EF4-FFF2-40B4-BE49-F238E27FC236}">
                <a16:creationId xmlns:a16="http://schemas.microsoft.com/office/drawing/2014/main" id="{8ECDC478-0E3B-44EA-ACD7-A496CA8AB03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06748" y="1458097"/>
            <a:ext cx="5033317" cy="4493816"/>
          </a:xfrm>
          <a:prstGeom prst="rect">
            <a:avLst/>
          </a:prstGeom>
        </p:spPr>
      </p:pic>
      <p:sp>
        <p:nvSpPr>
          <p:cNvPr id="6" name="TextBox 5">
            <a:extLst>
              <a:ext uri="{FF2B5EF4-FFF2-40B4-BE49-F238E27FC236}">
                <a16:creationId xmlns:a16="http://schemas.microsoft.com/office/drawing/2014/main" id="{4A96AB43-156F-4C01-9EE4-B33C829DCEAE}"/>
              </a:ext>
            </a:extLst>
          </p:cNvPr>
          <p:cNvSpPr txBox="1"/>
          <p:nvPr/>
        </p:nvSpPr>
        <p:spPr>
          <a:xfrm>
            <a:off x="7498080" y="6123543"/>
            <a:ext cx="3674225" cy="369332"/>
          </a:xfrm>
          <a:prstGeom prst="rect">
            <a:avLst/>
          </a:prstGeom>
          <a:noFill/>
        </p:spPr>
        <p:txBody>
          <a:bodyPr wrap="square" rtlCol="0">
            <a:spAutoFit/>
          </a:bodyPr>
          <a:lstStyle/>
          <a:p>
            <a:pPr algn="ctr"/>
            <a:r>
              <a:rPr lang="en-US" i="1" dirty="0"/>
              <a:t>The Courtroom</a:t>
            </a:r>
          </a:p>
        </p:txBody>
      </p:sp>
    </p:spTree>
    <p:extLst>
      <p:ext uri="{BB962C8B-B14F-4D97-AF65-F5344CB8AC3E}">
        <p14:creationId xmlns:p14="http://schemas.microsoft.com/office/powerpoint/2010/main" val="29785345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59C29F-1049-4C87-A089-7A6A50A631F0}"/>
              </a:ext>
            </a:extLst>
          </p:cNvPr>
          <p:cNvSpPr>
            <a:spLocks noGrp="1"/>
          </p:cNvSpPr>
          <p:nvPr>
            <p:ph type="title"/>
          </p:nvPr>
        </p:nvSpPr>
        <p:spPr>
          <a:xfrm>
            <a:off x="706693" y="442860"/>
            <a:ext cx="10778613" cy="1009696"/>
          </a:xfrm>
        </p:spPr>
        <p:txBody>
          <a:bodyPr>
            <a:normAutofit/>
          </a:bodyPr>
          <a:lstStyle/>
          <a:p>
            <a:pPr algn="ctr"/>
            <a:r>
              <a:rPr lang="en-US" sz="3200" b="1" dirty="0">
                <a:latin typeface="Times New Roman" panose="02020603050405020304" pitchFamily="18" charset="0"/>
                <a:cs typeface="Times New Roman" panose="02020603050405020304" pitchFamily="18" charset="0"/>
              </a:rPr>
              <a:t>Contin’d</a:t>
            </a:r>
          </a:p>
        </p:txBody>
      </p:sp>
      <p:sp>
        <p:nvSpPr>
          <p:cNvPr id="3" name="Content Placeholder 2">
            <a:extLst>
              <a:ext uri="{FF2B5EF4-FFF2-40B4-BE49-F238E27FC236}">
                <a16:creationId xmlns:a16="http://schemas.microsoft.com/office/drawing/2014/main" id="{89CA531A-6903-46CE-843A-EAD3395CB61B}"/>
              </a:ext>
            </a:extLst>
          </p:cNvPr>
          <p:cNvSpPr>
            <a:spLocks noGrp="1"/>
          </p:cNvSpPr>
          <p:nvPr>
            <p:ph idx="1"/>
          </p:nvPr>
        </p:nvSpPr>
        <p:spPr>
          <a:xfrm>
            <a:off x="6450226" y="1825625"/>
            <a:ext cx="5741774" cy="4667250"/>
          </a:xfrm>
        </p:spPr>
        <p:txBody>
          <a:bodyPr>
            <a:normAutofit/>
          </a:bodyPr>
          <a:lstStyle/>
          <a:p>
            <a:r>
              <a:rPr lang="en-US" sz="2400" dirty="0">
                <a:latin typeface="Times New Roman" panose="02020603050405020304" pitchFamily="18" charset="0"/>
                <a:cs typeface="Times New Roman" panose="02020603050405020304" pitchFamily="18" charset="0"/>
              </a:rPr>
              <a:t>It was later used by  the Supreme Executive Council of Pennsylvania to hold meetings in 18</a:t>
            </a:r>
            <a:r>
              <a:rPr lang="en-US" sz="2400" baseline="30000" dirty="0">
                <a:latin typeface="Times New Roman" panose="02020603050405020304" pitchFamily="18" charset="0"/>
                <a:cs typeface="Times New Roman" panose="02020603050405020304" pitchFamily="18" charset="0"/>
              </a:rPr>
              <a:t>th</a:t>
            </a:r>
            <a:r>
              <a:rPr lang="en-US" sz="2400" dirty="0">
                <a:latin typeface="Times New Roman" panose="02020603050405020304" pitchFamily="18" charset="0"/>
                <a:cs typeface="Times New Roman" panose="02020603050405020304" pitchFamily="18" charset="0"/>
              </a:rPr>
              <a:t> century </a:t>
            </a:r>
          </a:p>
          <a:p>
            <a:r>
              <a:rPr lang="en-US" sz="2400" dirty="0">
                <a:latin typeface="Times New Roman" panose="02020603050405020304" pitchFamily="18" charset="0"/>
                <a:cs typeface="Times New Roman" panose="02020603050405020304" pitchFamily="18" charset="0"/>
              </a:rPr>
              <a:t>Pennsylvania also used it as a US District Court </a:t>
            </a:r>
          </a:p>
          <a:p>
            <a:r>
              <a:rPr lang="en-US" sz="2400" dirty="0">
                <a:latin typeface="Times New Roman" panose="02020603050405020304" pitchFamily="18" charset="0"/>
                <a:cs typeface="Times New Roman" panose="02020603050405020304" pitchFamily="18" charset="0"/>
              </a:rPr>
              <a:t>It was used to try fugitive slaves in 1850s</a:t>
            </a:r>
          </a:p>
          <a:p>
            <a:r>
              <a:rPr lang="en-US" sz="2400" dirty="0">
                <a:latin typeface="Times New Roman" panose="02020603050405020304" pitchFamily="18" charset="0"/>
                <a:cs typeface="Times New Roman" panose="02020603050405020304" pitchFamily="18" charset="0"/>
              </a:rPr>
              <a:t>Currently, it contains a surveyor tool which was used to draw the boundary between Pennsylvania and Maryland </a:t>
            </a:r>
          </a:p>
        </p:txBody>
      </p:sp>
      <p:pic>
        <p:nvPicPr>
          <p:cNvPr id="5" name="Picture 4">
            <a:extLst>
              <a:ext uri="{FF2B5EF4-FFF2-40B4-BE49-F238E27FC236}">
                <a16:creationId xmlns:a16="http://schemas.microsoft.com/office/drawing/2014/main" id="{83795A20-9E75-4092-B411-F89C0E70C65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3825" y="1690688"/>
            <a:ext cx="5972175" cy="4116988"/>
          </a:xfrm>
          <a:prstGeom prst="rect">
            <a:avLst/>
          </a:prstGeom>
        </p:spPr>
      </p:pic>
      <p:sp>
        <p:nvSpPr>
          <p:cNvPr id="6" name="TextBox 5">
            <a:extLst>
              <a:ext uri="{FF2B5EF4-FFF2-40B4-BE49-F238E27FC236}">
                <a16:creationId xmlns:a16="http://schemas.microsoft.com/office/drawing/2014/main" id="{D4A67A82-7FCF-40D8-835D-82D02C142491}"/>
              </a:ext>
            </a:extLst>
          </p:cNvPr>
          <p:cNvSpPr txBox="1"/>
          <p:nvPr/>
        </p:nvSpPr>
        <p:spPr>
          <a:xfrm>
            <a:off x="1680123" y="6045808"/>
            <a:ext cx="2859578" cy="369332"/>
          </a:xfrm>
          <a:prstGeom prst="rect">
            <a:avLst/>
          </a:prstGeom>
          <a:noFill/>
        </p:spPr>
        <p:txBody>
          <a:bodyPr wrap="square" rtlCol="0">
            <a:spAutoFit/>
          </a:bodyPr>
          <a:lstStyle/>
          <a:p>
            <a:pPr algn="ctr"/>
            <a:r>
              <a:rPr lang="en-US" i="1" dirty="0"/>
              <a:t>Governor’s Chamber</a:t>
            </a:r>
          </a:p>
        </p:txBody>
      </p:sp>
    </p:spTree>
    <p:extLst>
      <p:ext uri="{BB962C8B-B14F-4D97-AF65-F5344CB8AC3E}">
        <p14:creationId xmlns:p14="http://schemas.microsoft.com/office/powerpoint/2010/main" val="25927098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83014D-9567-4E0C-95C1-E04C502233B1}"/>
              </a:ext>
            </a:extLst>
          </p:cNvPr>
          <p:cNvSpPr>
            <a:spLocks noGrp="1"/>
          </p:cNvSpPr>
          <p:nvPr>
            <p:ph type="title"/>
          </p:nvPr>
        </p:nvSpPr>
        <p:spPr>
          <a:xfrm>
            <a:off x="1327355" y="764373"/>
            <a:ext cx="10178845" cy="838285"/>
          </a:xfrm>
        </p:spPr>
        <p:txBody>
          <a:bodyPr>
            <a:normAutofit/>
          </a:bodyPr>
          <a:lstStyle/>
          <a:p>
            <a:pPr algn="ctr"/>
            <a:r>
              <a:rPr lang="en-US" sz="3600" b="1" dirty="0">
                <a:latin typeface="Times New Roman" panose="02020603050405020304" pitchFamily="18" charset="0"/>
                <a:cs typeface="Times New Roman" panose="02020603050405020304" pitchFamily="18" charset="0"/>
              </a:rPr>
              <a:t>Importance of Independence Hall</a:t>
            </a:r>
          </a:p>
        </p:txBody>
      </p:sp>
      <p:sp>
        <p:nvSpPr>
          <p:cNvPr id="3" name="Content Placeholder 2">
            <a:extLst>
              <a:ext uri="{FF2B5EF4-FFF2-40B4-BE49-F238E27FC236}">
                <a16:creationId xmlns:a16="http://schemas.microsoft.com/office/drawing/2014/main" id="{D24F329B-D757-4A63-9BD8-16980C39477C}"/>
              </a:ext>
            </a:extLst>
          </p:cNvPr>
          <p:cNvSpPr>
            <a:spLocks noGrp="1"/>
          </p:cNvSpPr>
          <p:nvPr>
            <p:ph idx="1"/>
          </p:nvPr>
        </p:nvSpPr>
        <p:spPr>
          <a:xfrm>
            <a:off x="838200" y="2220355"/>
            <a:ext cx="5629102" cy="4351338"/>
          </a:xfrm>
        </p:spPr>
        <p:txBody>
          <a:bodyPr/>
          <a:lstStyle/>
          <a:p>
            <a:r>
              <a:rPr lang="en-US" dirty="0">
                <a:latin typeface="Times New Roman" panose="02020603050405020304" pitchFamily="18" charset="0"/>
                <a:cs typeface="Times New Roman" panose="02020603050405020304" pitchFamily="18" charset="0"/>
              </a:rPr>
              <a:t>It served as a chamber for the Committee of the Assembly </a:t>
            </a:r>
          </a:p>
          <a:p>
            <a:r>
              <a:rPr lang="en-US" dirty="0">
                <a:latin typeface="Times New Roman" panose="02020603050405020304" pitchFamily="18" charset="0"/>
                <a:cs typeface="Times New Roman" panose="02020603050405020304" pitchFamily="18" charset="0"/>
              </a:rPr>
              <a:t>The hall was used to store military goods in 18</a:t>
            </a:r>
            <a:r>
              <a:rPr lang="en-US" baseline="30000" dirty="0">
                <a:latin typeface="Times New Roman" panose="02020603050405020304" pitchFamily="18" charset="0"/>
                <a:cs typeface="Times New Roman" panose="02020603050405020304" pitchFamily="18" charset="0"/>
              </a:rPr>
              <a:t>th</a:t>
            </a:r>
            <a:r>
              <a:rPr lang="en-US" dirty="0">
                <a:latin typeface="Times New Roman" panose="02020603050405020304" pitchFamily="18" charset="0"/>
                <a:cs typeface="Times New Roman" panose="02020603050405020304" pitchFamily="18" charset="0"/>
              </a:rPr>
              <a:t> century </a:t>
            </a:r>
          </a:p>
          <a:p>
            <a:r>
              <a:rPr lang="en-US" dirty="0">
                <a:latin typeface="Times New Roman" panose="02020603050405020304" pitchFamily="18" charset="0"/>
                <a:cs typeface="Times New Roman" panose="02020603050405020304" pitchFamily="18" charset="0"/>
              </a:rPr>
              <a:t>It was also used as Marshall’s office in 19</a:t>
            </a:r>
            <a:r>
              <a:rPr lang="en-US" baseline="30000" dirty="0">
                <a:latin typeface="Times New Roman" panose="02020603050405020304" pitchFamily="18" charset="0"/>
                <a:cs typeface="Times New Roman" panose="02020603050405020304" pitchFamily="18" charset="0"/>
              </a:rPr>
              <a:t>th</a:t>
            </a:r>
            <a:r>
              <a:rPr lang="en-US" dirty="0">
                <a:latin typeface="Times New Roman" panose="02020603050405020304" pitchFamily="18" charset="0"/>
                <a:cs typeface="Times New Roman" panose="02020603050405020304" pitchFamily="18" charset="0"/>
              </a:rPr>
              <a:t> century </a:t>
            </a:r>
          </a:p>
          <a:p>
            <a:r>
              <a:rPr lang="en-US" dirty="0">
                <a:latin typeface="Times New Roman" panose="02020603050405020304" pitchFamily="18" charset="0"/>
                <a:cs typeface="Times New Roman" panose="02020603050405020304" pitchFamily="18" charset="0"/>
              </a:rPr>
              <a:t>Above the declaration of independence, accused fugitives were tried</a:t>
            </a:r>
          </a:p>
        </p:txBody>
      </p:sp>
      <p:pic>
        <p:nvPicPr>
          <p:cNvPr id="5" name="Picture 4">
            <a:extLst>
              <a:ext uri="{FF2B5EF4-FFF2-40B4-BE49-F238E27FC236}">
                <a16:creationId xmlns:a16="http://schemas.microsoft.com/office/drawing/2014/main" id="{08FEC527-7FDB-46B2-A775-19CB1C663F2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66313" y="1690688"/>
            <a:ext cx="4946746" cy="4351339"/>
          </a:xfrm>
          <a:prstGeom prst="rect">
            <a:avLst/>
          </a:prstGeom>
        </p:spPr>
      </p:pic>
      <p:sp>
        <p:nvSpPr>
          <p:cNvPr id="6" name="TextBox 5">
            <a:extLst>
              <a:ext uri="{FF2B5EF4-FFF2-40B4-BE49-F238E27FC236}">
                <a16:creationId xmlns:a16="http://schemas.microsoft.com/office/drawing/2014/main" id="{12BD2165-E4EB-4964-B6F1-8C980AF5FB34}"/>
              </a:ext>
            </a:extLst>
          </p:cNvPr>
          <p:cNvSpPr txBox="1"/>
          <p:nvPr/>
        </p:nvSpPr>
        <p:spPr>
          <a:xfrm>
            <a:off x="7389341" y="6227805"/>
            <a:ext cx="4423718" cy="369332"/>
          </a:xfrm>
          <a:prstGeom prst="rect">
            <a:avLst/>
          </a:prstGeom>
          <a:noFill/>
        </p:spPr>
        <p:txBody>
          <a:bodyPr wrap="square" rtlCol="0">
            <a:spAutoFit/>
          </a:bodyPr>
          <a:lstStyle/>
          <a:p>
            <a:pPr algn="ctr"/>
            <a:r>
              <a:rPr lang="en-US" i="1" dirty="0"/>
              <a:t>Committee of the Assembly Chamber</a:t>
            </a:r>
          </a:p>
        </p:txBody>
      </p:sp>
    </p:spTree>
    <p:extLst>
      <p:ext uri="{BB962C8B-B14F-4D97-AF65-F5344CB8AC3E}">
        <p14:creationId xmlns:p14="http://schemas.microsoft.com/office/powerpoint/2010/main" val="172674003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68</TotalTime>
  <Words>1525</Words>
  <Application>Microsoft Office PowerPoint</Application>
  <PresentationFormat>Widescreen</PresentationFormat>
  <Paragraphs>92</Paragraphs>
  <Slides>12</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Times New Roman</vt:lpstr>
      <vt:lpstr>Trebuchet MS</vt:lpstr>
      <vt:lpstr>Wingdings 3</vt:lpstr>
      <vt:lpstr>Facet</vt:lpstr>
      <vt:lpstr>The Independence Hall, Pennsylvania, United States of America</vt:lpstr>
      <vt:lpstr>Introduction </vt:lpstr>
      <vt:lpstr>The Independence Hall</vt:lpstr>
      <vt:lpstr>Developing Independence Hall </vt:lpstr>
      <vt:lpstr>World Heritage Site</vt:lpstr>
      <vt:lpstr>Archeology</vt:lpstr>
      <vt:lpstr>Significance of Independence Hall</vt:lpstr>
      <vt:lpstr>Contin’d</vt:lpstr>
      <vt:lpstr>Importance of Independence Hall</vt:lpstr>
      <vt:lpstr>Thoughts about the Hall</vt:lpstr>
      <vt:lpstr>Contin’d </vt:lpstr>
      <vt:lpstr>Reference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Independence Hall, Pennsylvania, United States of America</dc:title>
  <dc:creator>Dennis Kiplagat</dc:creator>
  <cp:lastModifiedBy>David Mua</cp:lastModifiedBy>
  <cp:revision>4</cp:revision>
  <dcterms:created xsi:type="dcterms:W3CDTF">2021-07-28T09:06:43Z</dcterms:created>
  <dcterms:modified xsi:type="dcterms:W3CDTF">2021-07-28T10:17:44Z</dcterms:modified>
</cp:coreProperties>
</file>